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5143500" cy="9144000"/>
  <p:embeddedFontLst>
    <p:embeddedFont>
      <p:font typeface="Inter"/>
      <p:regular r:id="rId21"/>
      <p:bold r:id="rId22"/>
      <p:italic r:id="rId23"/>
      <p:boldItalic r:id="rId24"/>
    </p:embeddedFont>
    <p:embeddedFont>
      <p:font typeface="Noto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Inter-bold.fntdata"/><Relationship Id="rId21" Type="http://schemas.openxmlformats.org/officeDocument/2006/relationships/font" Target="fonts/Inter-regular.fntdata"/><Relationship Id="rId24" Type="http://schemas.openxmlformats.org/officeDocument/2006/relationships/font" Target="fonts/Inter-boldItalic.fntdata"/><Relationship Id="rId23" Type="http://schemas.openxmlformats.org/officeDocument/2006/relationships/font" Target="fonts/Inter-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NotoSans-bold.fntdata"/><Relationship Id="rId25" Type="http://schemas.openxmlformats.org/officeDocument/2006/relationships/font" Target="fonts/NotoSans-regular.fntdata"/><Relationship Id="rId28" Type="http://schemas.openxmlformats.org/officeDocument/2006/relationships/font" Target="fonts/NotoSans-boldItalic.fntdata"/><Relationship Id="rId27" Type="http://schemas.openxmlformats.org/officeDocument/2006/relationships/font" Target="fonts/Noto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 name="Google Shape;7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4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2.png"/><Relationship Id="rId6" Type="http://schemas.openxmlformats.org/officeDocument/2006/relationships/image" Target="../media/image19.png"/><Relationship Id="rId7"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21.png"/><Relationship Id="rId13" Type="http://schemas.openxmlformats.org/officeDocument/2006/relationships/image" Target="../media/image16.png"/><Relationship Id="rId12"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17.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20.png"/><Relationship Id="rId9"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44.png"/><Relationship Id="rId5" Type="http://schemas.openxmlformats.org/officeDocument/2006/relationships/image" Target="../media/image31.png"/><Relationship Id="rId6"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5.png"/><Relationship Id="rId4" Type="http://schemas.openxmlformats.org/officeDocument/2006/relationships/image" Target="../media/image42.png"/><Relationship Id="rId5"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4.png"/><Relationship Id="rId4" Type="http://schemas.openxmlformats.org/officeDocument/2006/relationships/image" Target="../media/image41.png"/><Relationship Id="rId5"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37.png"/><Relationship Id="rId5"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descr="preencoded.png" id="16" name="Google Shape;16;p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preencoded.png" id="17" name="Google Shape;17;p3"/>
          <p:cNvPicPr preferRelativeResize="0"/>
          <p:nvPr/>
        </p:nvPicPr>
        <p:blipFill rotWithShape="1">
          <a:blip r:embed="rId4">
            <a:alphaModFix/>
          </a:blip>
          <a:srcRect b="0" l="0" r="0" t="0"/>
          <a:stretch/>
        </p:blipFill>
        <p:spPr>
          <a:xfrm>
            <a:off x="0" y="0"/>
            <a:ext cx="4572000" cy="5143500"/>
          </a:xfrm>
          <a:prstGeom prst="rect">
            <a:avLst/>
          </a:prstGeom>
          <a:noFill/>
          <a:ln>
            <a:noFill/>
          </a:ln>
        </p:spPr>
      </p:pic>
      <p:sp>
        <p:nvSpPr>
          <p:cNvPr id="18" name="Google Shape;18;p3"/>
          <p:cNvSpPr/>
          <p:nvPr/>
        </p:nvSpPr>
        <p:spPr>
          <a:xfrm>
            <a:off x="0" y="0"/>
            <a:ext cx="4572000" cy="5143500"/>
          </a:xfrm>
          <a:prstGeom prst="rect">
            <a:avLst/>
          </a:prstGeom>
          <a:solidFill>
            <a:srgbClr val="1A1A2E">
              <a:alpha val="8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5000625" y="1217312"/>
            <a:ext cx="571500" cy="42863"/>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5000625" y="1002650"/>
            <a:ext cx="4764600" cy="1339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050"/>
              <a:buFont typeface="Inter"/>
              <a:buNone/>
            </a:pPr>
            <a:r>
              <a:rPr b="1" i="0" lang="en-US" sz="4050" u="none" cap="none" strike="noStrike">
                <a:solidFill>
                  <a:srgbClr val="FFFFFF"/>
                </a:solidFill>
                <a:latin typeface="Inter"/>
                <a:ea typeface="Inter"/>
                <a:cs typeface="Inter"/>
                <a:sym typeface="Inter"/>
              </a:rPr>
              <a:t> Answer Engine</a:t>
            </a:r>
            <a:endParaRPr b="0" i="0" sz="4050" u="none" cap="none" strike="noStrike">
              <a:solidFill>
                <a:schemeClr val="dk1"/>
              </a:solidFill>
              <a:latin typeface="Calibri"/>
              <a:ea typeface="Calibri"/>
              <a:cs typeface="Calibri"/>
              <a:sym typeface="Calibri"/>
            </a:endParaRPr>
          </a:p>
        </p:txBody>
      </p:sp>
      <p:sp>
        <p:nvSpPr>
          <p:cNvPr id="21" name="Google Shape;21;p3"/>
          <p:cNvSpPr/>
          <p:nvPr/>
        </p:nvSpPr>
        <p:spPr>
          <a:xfrm>
            <a:off x="5088857" y="1946767"/>
            <a:ext cx="3678000" cy="62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4050"/>
              <a:buFont typeface="Inter"/>
              <a:buNone/>
            </a:pPr>
            <a:r>
              <a:rPr b="1" i="0" lang="en-US" sz="4050" u="none" cap="none" strike="noStrike">
                <a:solidFill>
                  <a:srgbClr val="E94560"/>
                </a:solidFill>
                <a:latin typeface="Inter"/>
                <a:ea typeface="Inter"/>
                <a:cs typeface="Inter"/>
                <a:sym typeface="Inter"/>
              </a:rPr>
              <a:t>Optimizatio</a:t>
            </a:r>
            <a:r>
              <a:rPr b="1" lang="en-US" sz="4050">
                <a:solidFill>
                  <a:srgbClr val="E94560"/>
                </a:solidFill>
                <a:latin typeface="Inter"/>
                <a:ea typeface="Inter"/>
                <a:cs typeface="Inter"/>
                <a:sym typeface="Inter"/>
              </a:rPr>
              <a:t>n</a:t>
            </a:r>
            <a:endParaRPr b="0" i="0" sz="4050" u="none" cap="none" strike="noStrike">
              <a:solidFill>
                <a:schemeClr val="dk1"/>
              </a:solidFill>
              <a:latin typeface="Calibri"/>
              <a:ea typeface="Calibri"/>
              <a:cs typeface="Calibri"/>
              <a:sym typeface="Calibri"/>
            </a:endParaRPr>
          </a:p>
        </p:txBody>
      </p:sp>
      <p:sp>
        <p:nvSpPr>
          <p:cNvPr id="22" name="Google Shape;22;p3"/>
          <p:cNvSpPr/>
          <p:nvPr/>
        </p:nvSpPr>
        <p:spPr>
          <a:xfrm>
            <a:off x="5000625" y="2891796"/>
            <a:ext cx="3714750" cy="32001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Inter"/>
              <a:buNone/>
            </a:pPr>
            <a:r>
              <a:rPr b="0" i="0" lang="en-US" sz="1800" u="none" cap="none" strike="noStrike">
                <a:solidFill>
                  <a:srgbClr val="FFFFFF"/>
                </a:solidFill>
                <a:latin typeface="Inter"/>
                <a:ea typeface="Inter"/>
                <a:cs typeface="Inter"/>
                <a:sym typeface="Inter"/>
              </a:rPr>
              <a:t> The Future of Search is Here </a:t>
            </a:r>
            <a:endParaRPr b="0" i="0" sz="1800" u="none" cap="none" strike="noStrike">
              <a:solidFill>
                <a:schemeClr val="dk1"/>
              </a:solidFill>
              <a:latin typeface="Calibri"/>
              <a:ea typeface="Calibri"/>
              <a:cs typeface="Calibri"/>
              <a:sym typeface="Calibri"/>
            </a:endParaRPr>
          </a:p>
        </p:txBody>
      </p:sp>
      <p:sp>
        <p:nvSpPr>
          <p:cNvPr id="23" name="Google Shape;23;p3"/>
          <p:cNvSpPr/>
          <p:nvPr/>
        </p:nvSpPr>
        <p:spPr>
          <a:xfrm>
            <a:off x="5000625" y="3497563"/>
            <a:ext cx="3714750" cy="4286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46"/>
              <a:buFont typeface="Inter"/>
              <a:buNone/>
            </a:pPr>
            <a:r>
              <a:rPr b="1" i="0" lang="en-US" sz="1046" u="none" cap="none" strike="noStrike">
                <a:solidFill>
                  <a:srgbClr val="FFFFFF"/>
                </a:solidFill>
                <a:latin typeface="Inter"/>
                <a:ea typeface="Inter"/>
                <a:cs typeface="Inter"/>
                <a:sym typeface="Inter"/>
              </a:rPr>
              <a:t> Powered by </a:t>
            </a:r>
            <a:r>
              <a:rPr b="1" lang="en-US" sz="1046">
                <a:solidFill>
                  <a:srgbClr val="FFFFFF"/>
                </a:solidFill>
                <a:latin typeface="Inter"/>
                <a:ea typeface="Inter"/>
                <a:cs typeface="Inter"/>
                <a:sym typeface="Inter"/>
              </a:rPr>
              <a:t>[YOUR AGENCY BRAND HERE]</a:t>
            </a:r>
            <a:r>
              <a:rPr b="1" i="0" lang="en-US" sz="1046" u="none" cap="none" strike="noStrike">
                <a:solidFill>
                  <a:srgbClr val="FFFFFF"/>
                </a:solidFill>
                <a:latin typeface="Inter"/>
                <a:ea typeface="Inter"/>
                <a:cs typeface="Inter"/>
                <a:sym typeface="Inter"/>
              </a:rPr>
              <a:t> </a:t>
            </a:r>
            <a:endParaRPr b="0" i="0" sz="1046"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pic>
        <p:nvPicPr>
          <p:cNvPr descr="preencoded.png" id="29" name="Google Shape;29;p4"/>
          <p:cNvPicPr preferRelativeResize="0"/>
          <p:nvPr/>
        </p:nvPicPr>
        <p:blipFill rotWithShape="1">
          <a:blip r:embed="rId3">
            <a:alphaModFix/>
          </a:blip>
          <a:srcRect b="0" l="0" r="0" t="0"/>
          <a:stretch/>
        </p:blipFill>
        <p:spPr>
          <a:xfrm>
            <a:off x="0" y="0"/>
            <a:ext cx="9144000" cy="6323502"/>
          </a:xfrm>
          <a:prstGeom prst="rect">
            <a:avLst/>
          </a:prstGeom>
          <a:noFill/>
          <a:ln>
            <a:noFill/>
          </a:ln>
        </p:spPr>
      </p:pic>
      <p:sp>
        <p:nvSpPr>
          <p:cNvPr id="30" name="Google Shape;30;p4"/>
          <p:cNvSpPr/>
          <p:nvPr/>
        </p:nvSpPr>
        <p:spPr>
          <a:xfrm>
            <a:off x="571500" y="426850"/>
            <a:ext cx="4987200" cy="414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The Search Landscape</a:t>
            </a:r>
            <a:endParaRPr b="0" i="0" sz="2700" u="none" cap="none" strike="noStrike">
              <a:solidFill>
                <a:schemeClr val="dk1"/>
              </a:solidFill>
              <a:latin typeface="Calibri"/>
              <a:ea typeface="Calibri"/>
              <a:cs typeface="Calibri"/>
              <a:sym typeface="Calibri"/>
            </a:endParaRPr>
          </a:p>
        </p:txBody>
      </p:sp>
      <p:sp>
        <p:nvSpPr>
          <p:cNvPr id="31" name="Google Shape;31;p4"/>
          <p:cNvSpPr/>
          <p:nvPr/>
        </p:nvSpPr>
        <p:spPr>
          <a:xfrm>
            <a:off x="571500" y="838302"/>
            <a:ext cx="1985963" cy="41433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is Changing</a:t>
            </a:r>
            <a:endParaRPr b="0" i="0" sz="2700" u="none" cap="none" strike="noStrike">
              <a:solidFill>
                <a:schemeClr val="dk1"/>
              </a:solidFill>
              <a:latin typeface="Calibri"/>
              <a:ea typeface="Calibri"/>
              <a:cs typeface="Calibri"/>
              <a:sym typeface="Calibri"/>
            </a:endParaRPr>
          </a:p>
        </p:txBody>
      </p:sp>
      <p:sp>
        <p:nvSpPr>
          <p:cNvPr id="32" name="Google Shape;32;p4"/>
          <p:cNvSpPr/>
          <p:nvPr/>
        </p:nvSpPr>
        <p:spPr>
          <a:xfrm>
            <a:off x="571500" y="1608739"/>
            <a:ext cx="4164806"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3600"/>
              <a:buFont typeface="Noto Sans"/>
              <a:buNone/>
            </a:pPr>
            <a:r>
              <a:rPr b="1" i="0" lang="en-US" sz="3600" u="none" cap="none" strike="noStrike">
                <a:solidFill>
                  <a:srgbClr val="E94560"/>
                </a:solidFill>
                <a:latin typeface="Noto Sans"/>
                <a:ea typeface="Noto Sans"/>
                <a:cs typeface="Noto Sans"/>
                <a:sym typeface="Noto Sans"/>
              </a:rPr>
              <a:t>180M+</a:t>
            </a:r>
            <a:endParaRPr b="0" i="0" sz="3600" u="none" cap="none" strike="noStrike">
              <a:solidFill>
                <a:schemeClr val="dk1"/>
              </a:solidFill>
              <a:latin typeface="Calibri"/>
              <a:ea typeface="Calibri"/>
              <a:cs typeface="Calibri"/>
              <a:sym typeface="Calibri"/>
            </a:endParaRPr>
          </a:p>
        </p:txBody>
      </p:sp>
      <p:sp>
        <p:nvSpPr>
          <p:cNvPr id="33" name="Google Shape;33;p4"/>
          <p:cNvSpPr/>
          <p:nvPr/>
        </p:nvSpPr>
        <p:spPr>
          <a:xfrm>
            <a:off x="571500" y="2137377"/>
            <a:ext cx="4164806" cy="22000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38"/>
              <a:buFont typeface="Noto Sans"/>
              <a:buNone/>
            </a:pPr>
            <a:r>
              <a:rPr b="0" i="0" lang="en-US" sz="1238" u="none" cap="none" strike="noStrike">
                <a:solidFill>
                  <a:srgbClr val="FFFFFF"/>
                </a:solidFill>
                <a:latin typeface="Noto Sans"/>
                <a:ea typeface="Noto Sans"/>
                <a:cs typeface="Noto Sans"/>
                <a:sym typeface="Noto Sans"/>
              </a:rPr>
              <a:t>Active ChatGPT users asking questions daily</a:t>
            </a:r>
            <a:endParaRPr b="0" i="0" sz="1238" u="none" cap="none" strike="noStrike">
              <a:solidFill>
                <a:schemeClr val="dk1"/>
              </a:solidFill>
              <a:latin typeface="Calibri"/>
              <a:ea typeface="Calibri"/>
              <a:cs typeface="Calibri"/>
              <a:sym typeface="Calibri"/>
            </a:endParaRPr>
          </a:p>
        </p:txBody>
      </p:sp>
      <p:sp>
        <p:nvSpPr>
          <p:cNvPr id="34" name="Google Shape;34;p4"/>
          <p:cNvSpPr/>
          <p:nvPr/>
        </p:nvSpPr>
        <p:spPr>
          <a:xfrm>
            <a:off x="571500" y="2643132"/>
            <a:ext cx="4164806"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3600"/>
              <a:buFont typeface="Noto Sans"/>
              <a:buNone/>
            </a:pPr>
            <a:r>
              <a:rPr b="1" i="0" lang="en-US" sz="3600" u="none" cap="none" strike="noStrike">
                <a:solidFill>
                  <a:srgbClr val="E94560"/>
                </a:solidFill>
                <a:latin typeface="Noto Sans"/>
                <a:ea typeface="Noto Sans"/>
                <a:cs typeface="Noto Sans"/>
                <a:sym typeface="Noto Sans"/>
              </a:rPr>
              <a:t>43%</a:t>
            </a:r>
            <a:endParaRPr b="0" i="0" sz="3600" u="none" cap="none" strike="noStrike">
              <a:solidFill>
                <a:schemeClr val="dk1"/>
              </a:solidFill>
              <a:latin typeface="Calibri"/>
              <a:ea typeface="Calibri"/>
              <a:cs typeface="Calibri"/>
              <a:sym typeface="Calibri"/>
            </a:endParaRPr>
          </a:p>
        </p:txBody>
      </p:sp>
      <p:sp>
        <p:nvSpPr>
          <p:cNvPr id="35" name="Google Shape;35;p4"/>
          <p:cNvSpPr/>
          <p:nvPr/>
        </p:nvSpPr>
        <p:spPr>
          <a:xfrm>
            <a:off x="571500" y="3171769"/>
            <a:ext cx="4164806" cy="4400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38"/>
              <a:buFont typeface="Noto Sans"/>
              <a:buNone/>
            </a:pPr>
            <a:r>
              <a:rPr b="0" i="0" lang="en-US" sz="1238" u="none" cap="none" strike="noStrike">
                <a:solidFill>
                  <a:srgbClr val="FFFFFF"/>
                </a:solidFill>
                <a:latin typeface="Noto Sans"/>
                <a:ea typeface="Noto Sans"/>
                <a:cs typeface="Noto Sans"/>
                <a:sym typeface="Noto Sans"/>
              </a:rPr>
              <a:t>Of searches now start with AI assistants instead of Google</a:t>
            </a:r>
            <a:endParaRPr b="0" i="0" sz="1238" u="none" cap="none" strike="noStrike">
              <a:solidFill>
                <a:schemeClr val="dk1"/>
              </a:solidFill>
              <a:latin typeface="Calibri"/>
              <a:ea typeface="Calibri"/>
              <a:cs typeface="Calibri"/>
              <a:sym typeface="Calibri"/>
            </a:endParaRPr>
          </a:p>
        </p:txBody>
      </p:sp>
      <p:sp>
        <p:nvSpPr>
          <p:cNvPr id="36" name="Google Shape;36;p4"/>
          <p:cNvSpPr/>
          <p:nvPr/>
        </p:nvSpPr>
        <p:spPr>
          <a:xfrm>
            <a:off x="571500" y="3897530"/>
            <a:ext cx="4164806"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3600"/>
              <a:buFont typeface="Noto Sans"/>
              <a:buNone/>
            </a:pPr>
            <a:r>
              <a:rPr b="1" i="0" lang="en-US" sz="3600" u="none" cap="none" strike="noStrike">
                <a:solidFill>
                  <a:srgbClr val="E94560"/>
                </a:solidFill>
                <a:latin typeface="Noto Sans"/>
                <a:ea typeface="Noto Sans"/>
                <a:cs typeface="Noto Sans"/>
                <a:sym typeface="Noto Sans"/>
              </a:rPr>
              <a:t>68%</a:t>
            </a:r>
            <a:endParaRPr b="0" i="0" sz="3600" u="none" cap="none" strike="noStrike">
              <a:solidFill>
                <a:schemeClr val="dk1"/>
              </a:solidFill>
              <a:latin typeface="Calibri"/>
              <a:ea typeface="Calibri"/>
              <a:cs typeface="Calibri"/>
              <a:sym typeface="Calibri"/>
            </a:endParaRPr>
          </a:p>
        </p:txBody>
      </p:sp>
      <p:sp>
        <p:nvSpPr>
          <p:cNvPr id="37" name="Google Shape;37;p4"/>
          <p:cNvSpPr/>
          <p:nvPr/>
        </p:nvSpPr>
        <p:spPr>
          <a:xfrm>
            <a:off x="571500" y="4426167"/>
            <a:ext cx="4164806" cy="4400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38"/>
              <a:buFont typeface="Noto Sans"/>
              <a:buNone/>
            </a:pPr>
            <a:r>
              <a:rPr b="0" i="0" lang="en-US" sz="1238" u="none" cap="none" strike="noStrike">
                <a:solidFill>
                  <a:srgbClr val="FFFFFF"/>
                </a:solidFill>
                <a:latin typeface="Noto Sans"/>
                <a:ea typeface="Noto Sans"/>
                <a:cs typeface="Noto Sans"/>
                <a:sym typeface="Noto Sans"/>
              </a:rPr>
              <a:t>Of consumers trust AI-generated answers more than traditional ads</a:t>
            </a:r>
            <a:endParaRPr b="0" i="0" sz="1238" u="none" cap="none" strike="noStrike">
              <a:solidFill>
                <a:schemeClr val="dk1"/>
              </a:solidFill>
              <a:latin typeface="Calibri"/>
              <a:ea typeface="Calibri"/>
              <a:cs typeface="Calibri"/>
              <a:sym typeface="Calibri"/>
            </a:endParaRPr>
          </a:p>
        </p:txBody>
      </p:sp>
      <p:sp>
        <p:nvSpPr>
          <p:cNvPr id="38" name="Google Shape;38;p4"/>
          <p:cNvSpPr/>
          <p:nvPr/>
        </p:nvSpPr>
        <p:spPr>
          <a:xfrm>
            <a:off x="571500" y="5464466"/>
            <a:ext cx="4071938" cy="1732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46"/>
              <a:buFont typeface="Inter"/>
              <a:buNone/>
            </a:pPr>
            <a:r>
              <a:rPr b="0" i="0" lang="en-US" sz="1046" u="none" cap="none" strike="noStrike">
                <a:solidFill>
                  <a:srgbClr val="FFFFFF"/>
                </a:solidFill>
                <a:latin typeface="Inter"/>
                <a:ea typeface="Inter"/>
                <a:cs typeface="Inter"/>
                <a:sym typeface="Inter"/>
              </a:rPr>
              <a:t> Your customers are asking AI assistants about your industry.</a:t>
            </a:r>
            <a:endParaRPr b="0" i="0" sz="1046" u="none" cap="none" strike="noStrike">
              <a:solidFill>
                <a:schemeClr val="dk1"/>
              </a:solidFill>
              <a:latin typeface="Calibri"/>
              <a:ea typeface="Calibri"/>
              <a:cs typeface="Calibri"/>
              <a:sym typeface="Calibri"/>
            </a:endParaRPr>
          </a:p>
        </p:txBody>
      </p:sp>
      <p:sp>
        <p:nvSpPr>
          <p:cNvPr id="39" name="Google Shape;39;p4"/>
          <p:cNvSpPr/>
          <p:nvPr/>
        </p:nvSpPr>
        <p:spPr>
          <a:xfrm>
            <a:off x="571500" y="5693066"/>
            <a:ext cx="2032397" cy="1732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046"/>
              <a:buFont typeface="Inter"/>
              <a:buNone/>
            </a:pPr>
            <a:r>
              <a:rPr b="1" i="0" lang="en-US" sz="1046" u="none" cap="none" strike="noStrike">
                <a:solidFill>
                  <a:srgbClr val="E94560"/>
                </a:solidFill>
                <a:latin typeface="Inter"/>
                <a:ea typeface="Inter"/>
                <a:cs typeface="Inter"/>
                <a:sym typeface="Inter"/>
              </a:rPr>
              <a:t>Is your business being cited?</a:t>
            </a:r>
            <a:endParaRPr b="0" i="0" sz="1046" u="none" cap="none" strike="noStrike">
              <a:solidFill>
                <a:schemeClr val="dk1"/>
              </a:solidFill>
              <a:latin typeface="Calibri"/>
              <a:ea typeface="Calibri"/>
              <a:cs typeface="Calibri"/>
              <a:sym typeface="Calibri"/>
            </a:endParaRPr>
          </a:p>
        </p:txBody>
      </p:sp>
      <p:pic>
        <p:nvPicPr>
          <p:cNvPr descr="preencoded.png" id="40" name="Google Shape;40;p4"/>
          <p:cNvPicPr preferRelativeResize="0"/>
          <p:nvPr/>
        </p:nvPicPr>
        <p:blipFill rotWithShape="1">
          <a:blip r:embed="rId4">
            <a:alphaModFix/>
          </a:blip>
          <a:srcRect b="0" l="0" r="0" t="0"/>
          <a:stretch/>
        </p:blipFill>
        <p:spPr>
          <a:xfrm>
            <a:off x="5164931" y="1375814"/>
            <a:ext cx="3407569" cy="3571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pic>
        <p:nvPicPr>
          <p:cNvPr descr="preencoded.png" id="46" name="Google Shape;46;p5"/>
          <p:cNvPicPr preferRelativeResize="0"/>
          <p:nvPr/>
        </p:nvPicPr>
        <p:blipFill rotWithShape="1">
          <a:blip r:embed="rId3">
            <a:alphaModFix/>
          </a:blip>
          <a:srcRect b="0" l="0" r="0" t="0"/>
          <a:stretch/>
        </p:blipFill>
        <p:spPr>
          <a:xfrm>
            <a:off x="0" y="0"/>
            <a:ext cx="9144000" cy="5783396"/>
          </a:xfrm>
          <a:prstGeom prst="rect">
            <a:avLst/>
          </a:prstGeom>
          <a:noFill/>
          <a:ln>
            <a:noFill/>
          </a:ln>
        </p:spPr>
      </p:pic>
      <p:sp>
        <p:nvSpPr>
          <p:cNvPr id="47" name="Google Shape;47;p5"/>
          <p:cNvSpPr/>
          <p:nvPr/>
        </p:nvSpPr>
        <p:spPr>
          <a:xfrm>
            <a:off x="571500" y="285750"/>
            <a:ext cx="800100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The AEO Opportunity</a:t>
            </a:r>
            <a:endParaRPr b="0" i="0" sz="2700" u="none" cap="none" strike="noStrike">
              <a:solidFill>
                <a:schemeClr val="dk1"/>
              </a:solidFill>
              <a:latin typeface="Calibri"/>
              <a:ea typeface="Calibri"/>
              <a:cs typeface="Calibri"/>
              <a:sym typeface="Calibri"/>
            </a:endParaRPr>
          </a:p>
        </p:txBody>
      </p:sp>
      <p:sp>
        <p:nvSpPr>
          <p:cNvPr id="48" name="Google Shape;48;p5"/>
          <p:cNvSpPr/>
          <p:nvPr/>
        </p:nvSpPr>
        <p:spPr>
          <a:xfrm>
            <a:off x="571500" y="1014413"/>
            <a:ext cx="3911203" cy="194301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785813" y="1228725"/>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 name="Google Shape;50;p5"/>
          <p:cNvPicPr preferRelativeResize="0"/>
          <p:nvPr/>
        </p:nvPicPr>
        <p:blipFill rotWithShape="1">
          <a:blip r:embed="rId4">
            <a:alphaModFix/>
          </a:blip>
          <a:srcRect b="0" l="0" r="0" t="0"/>
          <a:stretch/>
        </p:blipFill>
        <p:spPr>
          <a:xfrm>
            <a:off x="879574" y="1335881"/>
            <a:ext cx="241102" cy="214313"/>
          </a:xfrm>
          <a:prstGeom prst="rect">
            <a:avLst/>
          </a:prstGeom>
          <a:noFill/>
          <a:ln>
            <a:noFill/>
          </a:ln>
        </p:spPr>
      </p:pic>
      <p:sp>
        <p:nvSpPr>
          <p:cNvPr id="51" name="Google Shape;51;p5"/>
          <p:cNvSpPr/>
          <p:nvPr/>
        </p:nvSpPr>
        <p:spPr>
          <a:xfrm>
            <a:off x="785813" y="1800225"/>
            <a:ext cx="3482578"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Become the Trusted Authority</a:t>
            </a:r>
            <a:endParaRPr b="0" i="0" sz="1575" u="none" cap="none" strike="noStrike">
              <a:solidFill>
                <a:schemeClr val="dk1"/>
              </a:solidFill>
              <a:latin typeface="Calibri"/>
              <a:ea typeface="Calibri"/>
              <a:cs typeface="Calibri"/>
              <a:sym typeface="Calibri"/>
            </a:endParaRPr>
          </a:p>
        </p:txBody>
      </p:sp>
      <p:sp>
        <p:nvSpPr>
          <p:cNvPr id="52" name="Google Shape;52;p5"/>
          <p:cNvSpPr/>
          <p:nvPr/>
        </p:nvSpPr>
        <p:spPr>
          <a:xfrm>
            <a:off x="785813" y="2125963"/>
            <a:ext cx="3482578" cy="61715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When AI platforms cite your business, you're positioned as the definitive expert—building trust before prospects even visit your website. </a:t>
            </a:r>
            <a:endParaRPr b="0" i="0" sz="942" u="none" cap="none" strike="noStrike">
              <a:solidFill>
                <a:schemeClr val="dk1"/>
              </a:solidFill>
              <a:latin typeface="Calibri"/>
              <a:ea typeface="Calibri"/>
              <a:cs typeface="Calibri"/>
              <a:sym typeface="Calibri"/>
            </a:endParaRPr>
          </a:p>
        </p:txBody>
      </p:sp>
      <p:sp>
        <p:nvSpPr>
          <p:cNvPr id="53" name="Google Shape;53;p5"/>
          <p:cNvSpPr/>
          <p:nvPr/>
        </p:nvSpPr>
        <p:spPr>
          <a:xfrm>
            <a:off x="4661297" y="1014413"/>
            <a:ext cx="3911203" cy="194301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4875609" y="1228725"/>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 name="Google Shape;55;p5"/>
          <p:cNvPicPr preferRelativeResize="0"/>
          <p:nvPr/>
        </p:nvPicPr>
        <p:blipFill rotWithShape="1">
          <a:blip r:embed="rId5">
            <a:alphaModFix/>
          </a:blip>
          <a:srcRect b="0" l="0" r="0" t="0"/>
          <a:stretch/>
        </p:blipFill>
        <p:spPr>
          <a:xfrm>
            <a:off x="4982766" y="1335881"/>
            <a:ext cx="214313" cy="214313"/>
          </a:xfrm>
          <a:prstGeom prst="rect">
            <a:avLst/>
          </a:prstGeom>
          <a:noFill/>
          <a:ln>
            <a:noFill/>
          </a:ln>
        </p:spPr>
      </p:pic>
      <p:sp>
        <p:nvSpPr>
          <p:cNvPr id="56" name="Google Shape;56;p5"/>
          <p:cNvSpPr/>
          <p:nvPr/>
        </p:nvSpPr>
        <p:spPr>
          <a:xfrm>
            <a:off x="4875609" y="1800225"/>
            <a:ext cx="3482578"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Early Adopter Advantage</a:t>
            </a:r>
            <a:endParaRPr b="0" i="0" sz="1575" u="none" cap="none" strike="noStrike">
              <a:solidFill>
                <a:schemeClr val="dk1"/>
              </a:solidFill>
              <a:latin typeface="Calibri"/>
              <a:ea typeface="Calibri"/>
              <a:cs typeface="Calibri"/>
              <a:sym typeface="Calibri"/>
            </a:endParaRPr>
          </a:p>
        </p:txBody>
      </p:sp>
      <p:sp>
        <p:nvSpPr>
          <p:cNvPr id="57" name="Google Shape;57;p5"/>
          <p:cNvSpPr/>
          <p:nvPr/>
        </p:nvSpPr>
        <p:spPr>
          <a:xfrm>
            <a:off x="4875609" y="2125963"/>
            <a:ext cx="3482578" cy="61715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Most businesses haven't discovered AEO yet. Establish authority now before your competitors catch on and the market becomes saturated. </a:t>
            </a:r>
            <a:endParaRPr b="0" i="0" sz="942" u="none" cap="none" strike="noStrike">
              <a:solidFill>
                <a:schemeClr val="dk1"/>
              </a:solidFill>
              <a:latin typeface="Calibri"/>
              <a:ea typeface="Calibri"/>
              <a:cs typeface="Calibri"/>
              <a:sym typeface="Calibri"/>
            </a:endParaRPr>
          </a:p>
        </p:txBody>
      </p:sp>
      <p:sp>
        <p:nvSpPr>
          <p:cNvPr id="58" name="Google Shape;58;p5"/>
          <p:cNvSpPr/>
          <p:nvPr/>
        </p:nvSpPr>
        <p:spPr>
          <a:xfrm>
            <a:off x="571500" y="3136023"/>
            <a:ext cx="3911203" cy="194301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785813" y="3350335"/>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 name="Google Shape;60;p5"/>
          <p:cNvPicPr preferRelativeResize="0"/>
          <p:nvPr/>
        </p:nvPicPr>
        <p:blipFill rotWithShape="1">
          <a:blip r:embed="rId6">
            <a:alphaModFix/>
          </a:blip>
          <a:srcRect b="0" l="0" r="0" t="0"/>
          <a:stretch/>
        </p:blipFill>
        <p:spPr>
          <a:xfrm>
            <a:off x="892969" y="3457491"/>
            <a:ext cx="214313" cy="214313"/>
          </a:xfrm>
          <a:prstGeom prst="rect">
            <a:avLst/>
          </a:prstGeom>
          <a:noFill/>
          <a:ln>
            <a:noFill/>
          </a:ln>
        </p:spPr>
      </p:pic>
      <p:sp>
        <p:nvSpPr>
          <p:cNvPr id="61" name="Google Shape;61;p5"/>
          <p:cNvSpPr/>
          <p:nvPr/>
        </p:nvSpPr>
        <p:spPr>
          <a:xfrm>
            <a:off x="785813" y="3921835"/>
            <a:ext cx="3482578"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Higher Quality Traffic</a:t>
            </a:r>
            <a:endParaRPr b="0" i="0" sz="1575" u="none" cap="none" strike="noStrike">
              <a:solidFill>
                <a:schemeClr val="dk1"/>
              </a:solidFill>
              <a:latin typeface="Calibri"/>
              <a:ea typeface="Calibri"/>
              <a:cs typeface="Calibri"/>
              <a:sym typeface="Calibri"/>
            </a:endParaRPr>
          </a:p>
        </p:txBody>
      </p:sp>
      <p:sp>
        <p:nvSpPr>
          <p:cNvPr id="62" name="Google Shape;62;p5"/>
          <p:cNvSpPr/>
          <p:nvPr/>
        </p:nvSpPr>
        <p:spPr>
          <a:xfrm>
            <a:off x="785813" y="4247573"/>
            <a:ext cx="3482578" cy="61715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AI-referred visitors are pre-qualified and educated. They arrive knowing you're the expert, leading to higher conversion rates. </a:t>
            </a:r>
            <a:endParaRPr b="0" i="0" sz="942" u="none" cap="none" strike="noStrike">
              <a:solidFill>
                <a:schemeClr val="dk1"/>
              </a:solidFill>
              <a:latin typeface="Calibri"/>
              <a:ea typeface="Calibri"/>
              <a:cs typeface="Calibri"/>
              <a:sym typeface="Calibri"/>
            </a:endParaRPr>
          </a:p>
        </p:txBody>
      </p:sp>
      <p:sp>
        <p:nvSpPr>
          <p:cNvPr id="63" name="Google Shape;63;p5"/>
          <p:cNvSpPr/>
          <p:nvPr/>
        </p:nvSpPr>
        <p:spPr>
          <a:xfrm>
            <a:off x="4661297" y="3136023"/>
            <a:ext cx="3911203" cy="194301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5"/>
          <p:cNvSpPr/>
          <p:nvPr/>
        </p:nvSpPr>
        <p:spPr>
          <a:xfrm>
            <a:off x="4875609" y="3350335"/>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 name="Google Shape;65;p5"/>
          <p:cNvPicPr preferRelativeResize="0"/>
          <p:nvPr/>
        </p:nvPicPr>
        <p:blipFill rotWithShape="1">
          <a:blip r:embed="rId7">
            <a:alphaModFix/>
          </a:blip>
          <a:srcRect b="0" l="0" r="0" t="0"/>
          <a:stretch/>
        </p:blipFill>
        <p:spPr>
          <a:xfrm>
            <a:off x="4982766" y="3457491"/>
            <a:ext cx="214313" cy="214313"/>
          </a:xfrm>
          <a:prstGeom prst="rect">
            <a:avLst/>
          </a:prstGeom>
          <a:noFill/>
          <a:ln>
            <a:noFill/>
          </a:ln>
        </p:spPr>
      </p:pic>
      <p:sp>
        <p:nvSpPr>
          <p:cNvPr id="66" name="Google Shape;66;p5"/>
          <p:cNvSpPr/>
          <p:nvPr/>
        </p:nvSpPr>
        <p:spPr>
          <a:xfrm>
            <a:off x="4875609" y="3921835"/>
            <a:ext cx="3482578"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Future-Proof Your Business</a:t>
            </a:r>
            <a:endParaRPr b="0" i="0" sz="1575" u="none" cap="none" strike="noStrike">
              <a:solidFill>
                <a:schemeClr val="dk1"/>
              </a:solidFill>
              <a:latin typeface="Calibri"/>
              <a:ea typeface="Calibri"/>
              <a:cs typeface="Calibri"/>
              <a:sym typeface="Calibri"/>
            </a:endParaRPr>
          </a:p>
        </p:txBody>
      </p:sp>
      <p:sp>
        <p:nvSpPr>
          <p:cNvPr id="67" name="Google Shape;67;p5"/>
          <p:cNvSpPr/>
          <p:nvPr/>
        </p:nvSpPr>
        <p:spPr>
          <a:xfrm>
            <a:off x="4875609" y="4247573"/>
            <a:ext cx="3482578" cy="61715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As traditional search declines, AEO ensures your business remains visible where your customers are actually looking for answers. </a:t>
            </a:r>
            <a:endParaRPr b="0" i="0" sz="942" u="none" cap="none" strike="noStrike">
              <a:solidFill>
                <a:schemeClr val="dk1"/>
              </a:solidFill>
              <a:latin typeface="Calibri"/>
              <a:ea typeface="Calibri"/>
              <a:cs typeface="Calibri"/>
              <a:sym typeface="Calibri"/>
            </a:endParaRPr>
          </a:p>
        </p:txBody>
      </p:sp>
      <p:sp>
        <p:nvSpPr>
          <p:cNvPr id="68" name="Google Shape;68;p5"/>
          <p:cNvSpPr/>
          <p:nvPr/>
        </p:nvSpPr>
        <p:spPr>
          <a:xfrm>
            <a:off x="571500" y="5257633"/>
            <a:ext cx="8001000" cy="24001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Inter"/>
              <a:buNone/>
            </a:pPr>
            <a:r>
              <a:rPr b="1" i="0" lang="en-US" sz="1350" u="none" cap="none" strike="noStrike">
                <a:solidFill>
                  <a:srgbClr val="E94560"/>
                </a:solidFill>
                <a:latin typeface="Inter"/>
                <a:ea typeface="Inter"/>
                <a:cs typeface="Inter"/>
                <a:sym typeface="Inter"/>
              </a:rPr>
              <a:t> The question isn't whether to invest in AEO—it's whether you'll lead or follow.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descr="preencoded.png" id="74" name="Google Shape;74;p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75" name="Google Shape;75;p6"/>
          <p:cNvSpPr/>
          <p:nvPr/>
        </p:nvSpPr>
        <p:spPr>
          <a:xfrm>
            <a:off x="714375" y="501514"/>
            <a:ext cx="771525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Introducing </a:t>
            </a:r>
            <a:r>
              <a:rPr b="1" lang="en-US" sz="2700">
                <a:solidFill>
                  <a:srgbClr val="FFFFFF"/>
                </a:solidFill>
                <a:latin typeface="Inter"/>
                <a:ea typeface="Inter"/>
                <a:cs typeface="Inter"/>
                <a:sym typeface="Inter"/>
              </a:rPr>
              <a:t>the</a:t>
            </a:r>
            <a:r>
              <a:rPr b="1" i="0" lang="en-US" sz="2700" u="none" cap="none" strike="noStrike">
                <a:solidFill>
                  <a:srgbClr val="FFFFFF"/>
                </a:solidFill>
                <a:latin typeface="Inter"/>
                <a:ea typeface="Inter"/>
                <a:cs typeface="Inter"/>
                <a:sym typeface="Inter"/>
              </a:rPr>
              <a:t> SPARK Framework™</a:t>
            </a:r>
            <a:endParaRPr b="0" i="0" sz="2700" u="none" cap="none" strike="noStrike">
              <a:solidFill>
                <a:schemeClr val="dk1"/>
              </a:solidFill>
              <a:latin typeface="Calibri"/>
              <a:ea typeface="Calibri"/>
              <a:cs typeface="Calibri"/>
              <a:sym typeface="Calibri"/>
            </a:endParaRPr>
          </a:p>
        </p:txBody>
      </p:sp>
      <p:sp>
        <p:nvSpPr>
          <p:cNvPr id="76" name="Google Shape;76;p6"/>
          <p:cNvSpPr/>
          <p:nvPr/>
        </p:nvSpPr>
        <p:spPr>
          <a:xfrm>
            <a:off x="714375" y="1158739"/>
            <a:ext cx="7715250" cy="235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38"/>
              <a:buFont typeface="Inter"/>
              <a:buNone/>
            </a:pPr>
            <a:r>
              <a:rPr b="0" i="0" lang="en-US" sz="1238" u="none" cap="none" strike="noStrike">
                <a:solidFill>
                  <a:srgbClr val="FFFFFF"/>
                </a:solidFill>
                <a:latin typeface="Inter"/>
                <a:ea typeface="Inter"/>
                <a:cs typeface="Inter"/>
                <a:sym typeface="Inter"/>
              </a:rPr>
              <a:t>A Proven, Systematic Approach to Answer Engine Optimization</a:t>
            </a:r>
            <a:endParaRPr b="0" i="0" sz="1238" u="none" cap="none" strike="noStrike">
              <a:solidFill>
                <a:schemeClr val="dk1"/>
              </a:solidFill>
              <a:latin typeface="Calibri"/>
              <a:ea typeface="Calibri"/>
              <a:cs typeface="Calibri"/>
              <a:sym typeface="Calibri"/>
            </a:endParaRPr>
          </a:p>
        </p:txBody>
      </p:sp>
      <p:sp>
        <p:nvSpPr>
          <p:cNvPr id="77" name="Google Shape;77;p6"/>
          <p:cNvSpPr/>
          <p:nvPr/>
        </p:nvSpPr>
        <p:spPr>
          <a:xfrm>
            <a:off x="714375" y="1751670"/>
            <a:ext cx="1371600" cy="2175942"/>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1287549" y="1965982"/>
            <a:ext cx="225251"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S</a:t>
            </a:r>
            <a:endParaRPr b="0" i="0" sz="3150" u="none" cap="none" strike="noStrike">
              <a:solidFill>
                <a:schemeClr val="dk1"/>
              </a:solidFill>
              <a:latin typeface="Calibri"/>
              <a:ea typeface="Calibri"/>
              <a:cs typeface="Calibri"/>
              <a:sym typeface="Calibri"/>
            </a:endParaRPr>
          </a:p>
        </p:txBody>
      </p:sp>
      <p:sp>
        <p:nvSpPr>
          <p:cNvPr id="79" name="Google Shape;79;p6"/>
          <p:cNvSpPr/>
          <p:nvPr/>
        </p:nvSpPr>
        <p:spPr>
          <a:xfrm>
            <a:off x="857250" y="2508907"/>
            <a:ext cx="1085850" cy="41143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Schema &amp; Structure</a:t>
            </a:r>
            <a:endParaRPr b="0" i="0" sz="1350" u="none" cap="none" strike="noStrike">
              <a:solidFill>
                <a:schemeClr val="dk1"/>
              </a:solidFill>
              <a:latin typeface="Calibri"/>
              <a:ea typeface="Calibri"/>
              <a:cs typeface="Calibri"/>
              <a:sym typeface="Calibri"/>
            </a:endParaRPr>
          </a:p>
        </p:txBody>
      </p:sp>
      <p:sp>
        <p:nvSpPr>
          <p:cNvPr id="80" name="Google Shape;80;p6"/>
          <p:cNvSpPr/>
          <p:nvPr/>
        </p:nvSpPr>
        <p:spPr>
          <a:xfrm>
            <a:off x="857250" y="3027499"/>
            <a:ext cx="108585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Machine-readable data layers that AI platforms understand</a:t>
            </a:r>
            <a:endParaRPr b="0" i="0" sz="837" u="none" cap="none" strike="noStrike">
              <a:solidFill>
                <a:schemeClr val="dk1"/>
              </a:solidFill>
              <a:latin typeface="Calibri"/>
              <a:ea typeface="Calibri"/>
              <a:cs typeface="Calibri"/>
              <a:sym typeface="Calibri"/>
            </a:endParaRPr>
          </a:p>
        </p:txBody>
      </p:sp>
      <p:sp>
        <p:nvSpPr>
          <p:cNvPr id="81" name="Google Shape;81;p6"/>
          <p:cNvSpPr/>
          <p:nvPr/>
        </p:nvSpPr>
        <p:spPr>
          <a:xfrm>
            <a:off x="2300288" y="1751670"/>
            <a:ext cx="1371600" cy="2175942"/>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2860067" y="1965982"/>
            <a:ext cx="252040"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P</a:t>
            </a:r>
            <a:endParaRPr b="0" i="0" sz="3150" u="none" cap="none" strike="noStrike">
              <a:solidFill>
                <a:schemeClr val="dk1"/>
              </a:solidFill>
              <a:latin typeface="Calibri"/>
              <a:ea typeface="Calibri"/>
              <a:cs typeface="Calibri"/>
              <a:sym typeface="Calibri"/>
            </a:endParaRPr>
          </a:p>
        </p:txBody>
      </p:sp>
      <p:sp>
        <p:nvSpPr>
          <p:cNvPr id="83" name="Google Shape;83;p6"/>
          <p:cNvSpPr/>
          <p:nvPr/>
        </p:nvSpPr>
        <p:spPr>
          <a:xfrm>
            <a:off x="2443163" y="2508907"/>
            <a:ext cx="1085850" cy="41143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Platform Authority</a:t>
            </a:r>
            <a:endParaRPr b="0" i="0" sz="1350" u="none" cap="none" strike="noStrike">
              <a:solidFill>
                <a:schemeClr val="dk1"/>
              </a:solidFill>
              <a:latin typeface="Calibri"/>
              <a:ea typeface="Calibri"/>
              <a:cs typeface="Calibri"/>
              <a:sym typeface="Calibri"/>
            </a:endParaRPr>
          </a:p>
        </p:txBody>
      </p:sp>
      <p:sp>
        <p:nvSpPr>
          <p:cNvPr id="84" name="Google Shape;84;p6"/>
          <p:cNvSpPr/>
          <p:nvPr/>
        </p:nvSpPr>
        <p:spPr>
          <a:xfrm>
            <a:off x="2443163" y="3027499"/>
            <a:ext cx="108585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Establish your brand as the trusted source across AI platforms</a:t>
            </a:r>
            <a:endParaRPr b="0" i="0" sz="837" u="none" cap="none" strike="noStrike">
              <a:solidFill>
                <a:schemeClr val="dk1"/>
              </a:solidFill>
              <a:latin typeface="Calibri"/>
              <a:ea typeface="Calibri"/>
              <a:cs typeface="Calibri"/>
              <a:sym typeface="Calibri"/>
            </a:endParaRPr>
          </a:p>
        </p:txBody>
      </p:sp>
      <p:sp>
        <p:nvSpPr>
          <p:cNvPr id="85" name="Google Shape;85;p6"/>
          <p:cNvSpPr/>
          <p:nvPr/>
        </p:nvSpPr>
        <p:spPr>
          <a:xfrm>
            <a:off x="3886200" y="1751670"/>
            <a:ext cx="1371600" cy="2175942"/>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4430576" y="1965982"/>
            <a:ext cx="282848"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A</a:t>
            </a:r>
            <a:endParaRPr b="0" i="0" sz="3150" u="none" cap="none" strike="noStrike">
              <a:solidFill>
                <a:schemeClr val="dk1"/>
              </a:solidFill>
              <a:latin typeface="Calibri"/>
              <a:ea typeface="Calibri"/>
              <a:cs typeface="Calibri"/>
              <a:sym typeface="Calibri"/>
            </a:endParaRPr>
          </a:p>
        </p:txBody>
      </p:sp>
      <p:sp>
        <p:nvSpPr>
          <p:cNvPr id="87" name="Google Shape;87;p6"/>
          <p:cNvSpPr/>
          <p:nvPr/>
        </p:nvSpPr>
        <p:spPr>
          <a:xfrm>
            <a:off x="4029075" y="2508907"/>
            <a:ext cx="1085850" cy="41143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Answer Readiness</a:t>
            </a:r>
            <a:endParaRPr b="0" i="0" sz="1350" u="none" cap="none" strike="noStrike">
              <a:solidFill>
                <a:schemeClr val="dk1"/>
              </a:solidFill>
              <a:latin typeface="Calibri"/>
              <a:ea typeface="Calibri"/>
              <a:cs typeface="Calibri"/>
              <a:sym typeface="Calibri"/>
            </a:endParaRPr>
          </a:p>
        </p:txBody>
      </p:sp>
      <p:sp>
        <p:nvSpPr>
          <p:cNvPr id="88" name="Google Shape;88;p6"/>
          <p:cNvSpPr/>
          <p:nvPr/>
        </p:nvSpPr>
        <p:spPr>
          <a:xfrm>
            <a:off x="4029075" y="3027499"/>
            <a:ext cx="108585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Content structured for direct AI citation and response</a:t>
            </a:r>
            <a:endParaRPr b="0" i="0" sz="837" u="none" cap="none" strike="noStrike">
              <a:solidFill>
                <a:schemeClr val="dk1"/>
              </a:solidFill>
              <a:latin typeface="Calibri"/>
              <a:ea typeface="Calibri"/>
              <a:cs typeface="Calibri"/>
              <a:sym typeface="Calibri"/>
            </a:endParaRPr>
          </a:p>
        </p:txBody>
      </p:sp>
      <p:sp>
        <p:nvSpPr>
          <p:cNvPr id="89" name="Google Shape;89;p6"/>
          <p:cNvSpPr/>
          <p:nvPr/>
        </p:nvSpPr>
        <p:spPr>
          <a:xfrm>
            <a:off x="5472113" y="1751670"/>
            <a:ext cx="1371600" cy="2175942"/>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a:off x="6024274" y="1965982"/>
            <a:ext cx="267249"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R</a:t>
            </a:r>
            <a:endParaRPr b="0" i="0" sz="3150" u="none" cap="none" strike="noStrike">
              <a:solidFill>
                <a:schemeClr val="dk1"/>
              </a:solidFill>
              <a:latin typeface="Calibri"/>
              <a:ea typeface="Calibri"/>
              <a:cs typeface="Calibri"/>
              <a:sym typeface="Calibri"/>
            </a:endParaRPr>
          </a:p>
        </p:txBody>
      </p:sp>
      <p:sp>
        <p:nvSpPr>
          <p:cNvPr id="91" name="Google Shape;91;p6"/>
          <p:cNvSpPr/>
          <p:nvPr/>
        </p:nvSpPr>
        <p:spPr>
          <a:xfrm>
            <a:off x="5614988" y="2508907"/>
            <a:ext cx="1085850" cy="41143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Relevance Signals</a:t>
            </a:r>
            <a:endParaRPr b="0" i="0" sz="1350" u="none" cap="none" strike="noStrike">
              <a:solidFill>
                <a:schemeClr val="dk1"/>
              </a:solidFill>
              <a:latin typeface="Calibri"/>
              <a:ea typeface="Calibri"/>
              <a:cs typeface="Calibri"/>
              <a:sym typeface="Calibri"/>
            </a:endParaRPr>
          </a:p>
        </p:txBody>
      </p:sp>
      <p:sp>
        <p:nvSpPr>
          <p:cNvPr id="92" name="Google Shape;92;p6"/>
          <p:cNvSpPr/>
          <p:nvPr/>
        </p:nvSpPr>
        <p:spPr>
          <a:xfrm>
            <a:off x="5614988" y="3027499"/>
            <a:ext cx="108585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Strategic optimization for AI understanding and ranking</a:t>
            </a:r>
            <a:endParaRPr b="0" i="0" sz="837" u="none" cap="none" strike="noStrike">
              <a:solidFill>
                <a:schemeClr val="dk1"/>
              </a:solidFill>
              <a:latin typeface="Calibri"/>
              <a:ea typeface="Calibri"/>
              <a:cs typeface="Calibri"/>
              <a:sym typeface="Calibri"/>
            </a:endParaRPr>
          </a:p>
        </p:txBody>
      </p:sp>
      <p:sp>
        <p:nvSpPr>
          <p:cNvPr id="93" name="Google Shape;93;p6"/>
          <p:cNvSpPr/>
          <p:nvPr/>
        </p:nvSpPr>
        <p:spPr>
          <a:xfrm>
            <a:off x="7058025" y="1751670"/>
            <a:ext cx="1371600" cy="2175942"/>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6"/>
          <p:cNvSpPr/>
          <p:nvPr/>
        </p:nvSpPr>
        <p:spPr>
          <a:xfrm>
            <a:off x="7608791" y="1965982"/>
            <a:ext cx="270039"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K</a:t>
            </a:r>
            <a:endParaRPr b="0" i="0" sz="3150" u="none" cap="none" strike="noStrike">
              <a:solidFill>
                <a:schemeClr val="dk1"/>
              </a:solidFill>
              <a:latin typeface="Calibri"/>
              <a:ea typeface="Calibri"/>
              <a:cs typeface="Calibri"/>
              <a:sym typeface="Calibri"/>
            </a:endParaRPr>
          </a:p>
        </p:txBody>
      </p:sp>
      <p:sp>
        <p:nvSpPr>
          <p:cNvPr id="95" name="Google Shape;95;p6"/>
          <p:cNvSpPr/>
          <p:nvPr/>
        </p:nvSpPr>
        <p:spPr>
          <a:xfrm>
            <a:off x="7200900" y="2508907"/>
            <a:ext cx="1085850" cy="41143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Knowledge Integration</a:t>
            </a:r>
            <a:endParaRPr b="0" i="0" sz="1350" u="none" cap="none" strike="noStrike">
              <a:solidFill>
                <a:schemeClr val="dk1"/>
              </a:solidFill>
              <a:latin typeface="Calibri"/>
              <a:ea typeface="Calibri"/>
              <a:cs typeface="Calibri"/>
              <a:sym typeface="Calibri"/>
            </a:endParaRPr>
          </a:p>
        </p:txBody>
      </p:sp>
      <p:sp>
        <p:nvSpPr>
          <p:cNvPr id="96" name="Google Shape;96;p6"/>
          <p:cNvSpPr/>
          <p:nvPr/>
        </p:nvSpPr>
        <p:spPr>
          <a:xfrm>
            <a:off x="7200900" y="3027499"/>
            <a:ext cx="108585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Comprehensive knowledge systems that position you as the expert</a:t>
            </a:r>
            <a:endParaRPr b="0" i="0" sz="837" u="none" cap="none" strike="noStrike">
              <a:solidFill>
                <a:schemeClr val="dk1"/>
              </a:solidFill>
              <a:latin typeface="Calibri"/>
              <a:ea typeface="Calibri"/>
              <a:cs typeface="Calibri"/>
              <a:sym typeface="Calibri"/>
            </a:endParaRPr>
          </a:p>
        </p:txBody>
      </p:sp>
      <p:sp>
        <p:nvSpPr>
          <p:cNvPr id="97" name="Google Shape;97;p6"/>
          <p:cNvSpPr/>
          <p:nvPr/>
        </p:nvSpPr>
        <p:spPr>
          <a:xfrm>
            <a:off x="714375" y="4427674"/>
            <a:ext cx="7715250" cy="21431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Inter"/>
              <a:buNone/>
            </a:pPr>
            <a:r>
              <a:rPr b="1" i="0" lang="en-US" sz="1046" u="none" cap="none" strike="noStrike">
                <a:solidFill>
                  <a:srgbClr val="FFFFFF"/>
                </a:solidFill>
                <a:latin typeface="Inter"/>
                <a:ea typeface="Inter"/>
                <a:cs typeface="Inter"/>
                <a:sym typeface="Inter"/>
              </a:rPr>
              <a:t> Developed from months of research and real-world testing across diverse industries </a:t>
            </a:r>
            <a:endParaRPr b="0" i="0" sz="1046"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descr="preencoded.png" id="103" name="Google Shape;103;p7"/>
          <p:cNvPicPr preferRelativeResize="0"/>
          <p:nvPr/>
        </p:nvPicPr>
        <p:blipFill rotWithShape="1">
          <a:blip r:embed="rId3">
            <a:alphaModFix/>
          </a:blip>
          <a:srcRect b="0" l="0" r="0" t="0"/>
          <a:stretch/>
        </p:blipFill>
        <p:spPr>
          <a:xfrm>
            <a:off x="0" y="0"/>
            <a:ext cx="9144000" cy="6389331"/>
          </a:xfrm>
          <a:prstGeom prst="rect">
            <a:avLst/>
          </a:prstGeom>
          <a:noFill/>
          <a:ln>
            <a:noFill/>
          </a:ln>
        </p:spPr>
      </p:pic>
      <p:sp>
        <p:nvSpPr>
          <p:cNvPr id="104" name="Google Shape;104;p7"/>
          <p:cNvSpPr/>
          <p:nvPr/>
        </p:nvSpPr>
        <p:spPr>
          <a:xfrm>
            <a:off x="4273162" y="250031"/>
            <a:ext cx="597675" cy="2357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4273162" y="250031"/>
            <a:ext cx="597675" cy="235744"/>
          </a:xfrm>
          <a:prstGeom prst="rect">
            <a:avLst/>
          </a:prstGeom>
          <a:noFill/>
          <a:ln>
            <a:noFill/>
          </a:ln>
        </p:spPr>
        <p:txBody>
          <a:bodyPr anchorCtr="0" anchor="ctr" bIns="51050" lIns="153025" spcFirstLastPara="1" rIns="153025" wrap="square" tIns="5105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TIER 1</a:t>
            </a:r>
            <a:endParaRPr b="0" i="0" sz="732" u="none" cap="none" strike="noStrike">
              <a:solidFill>
                <a:schemeClr val="dk1"/>
              </a:solidFill>
              <a:latin typeface="Calibri"/>
              <a:ea typeface="Calibri"/>
              <a:cs typeface="Calibri"/>
              <a:sym typeface="Calibri"/>
            </a:endParaRPr>
          </a:p>
        </p:txBody>
      </p:sp>
      <p:sp>
        <p:nvSpPr>
          <p:cNvPr id="106" name="Google Shape;106;p7"/>
          <p:cNvSpPr/>
          <p:nvPr/>
        </p:nvSpPr>
        <p:spPr>
          <a:xfrm>
            <a:off x="500063" y="571500"/>
            <a:ext cx="8143875" cy="4500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363"/>
              <a:buFont typeface="Inter"/>
              <a:buNone/>
            </a:pPr>
            <a:r>
              <a:rPr b="1" i="0" lang="en-US" sz="2363" u="none" cap="none" strike="noStrike">
                <a:solidFill>
                  <a:srgbClr val="FFFFFF"/>
                </a:solidFill>
                <a:latin typeface="Inter"/>
                <a:ea typeface="Inter"/>
                <a:cs typeface="Inter"/>
                <a:sym typeface="Inter"/>
              </a:rPr>
              <a:t> SPARK Foundation™</a:t>
            </a:r>
            <a:endParaRPr b="0" i="0" sz="2363" u="none" cap="none" strike="noStrike">
              <a:solidFill>
                <a:schemeClr val="dk1"/>
              </a:solidFill>
              <a:latin typeface="Calibri"/>
              <a:ea typeface="Calibri"/>
              <a:cs typeface="Calibri"/>
              <a:sym typeface="Calibri"/>
            </a:endParaRPr>
          </a:p>
        </p:txBody>
      </p:sp>
      <p:sp>
        <p:nvSpPr>
          <p:cNvPr id="107" name="Google Shape;107;p7"/>
          <p:cNvSpPr/>
          <p:nvPr/>
        </p:nvSpPr>
        <p:spPr>
          <a:xfrm>
            <a:off x="500063" y="1107281"/>
            <a:ext cx="8143875" cy="21431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Inter"/>
              <a:buNone/>
            </a:pPr>
            <a:r>
              <a:rPr b="0" i="0" lang="en-US" sz="1046" u="none" cap="none" strike="noStrike">
                <a:solidFill>
                  <a:srgbClr val="FFFFFF"/>
                </a:solidFill>
                <a:latin typeface="Inter"/>
                <a:ea typeface="Inter"/>
                <a:cs typeface="Inter"/>
                <a:sym typeface="Inter"/>
              </a:rPr>
              <a:t>Essential AEO Foundation for Forward-Thinking Businesses</a:t>
            </a:r>
            <a:endParaRPr b="0" i="0" sz="1046" u="none" cap="none" strike="noStrike">
              <a:solidFill>
                <a:schemeClr val="dk1"/>
              </a:solidFill>
              <a:latin typeface="Calibri"/>
              <a:ea typeface="Calibri"/>
              <a:cs typeface="Calibri"/>
              <a:sym typeface="Calibri"/>
            </a:endParaRPr>
          </a:p>
        </p:txBody>
      </p:sp>
      <p:sp>
        <p:nvSpPr>
          <p:cNvPr id="108" name="Google Shape;108;p7"/>
          <p:cNvSpPr/>
          <p:nvPr/>
        </p:nvSpPr>
        <p:spPr>
          <a:xfrm>
            <a:off x="3611473" y="1485900"/>
            <a:ext cx="1921027" cy="578644"/>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7"/>
          <p:cNvSpPr/>
          <p:nvPr/>
        </p:nvSpPr>
        <p:spPr>
          <a:xfrm>
            <a:off x="3861504" y="1610916"/>
            <a:ext cx="959048" cy="32861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138"/>
              <a:buFont typeface="Inter"/>
              <a:buNone/>
            </a:pPr>
            <a:r>
              <a:rPr b="1" i="0" lang="en-US" sz="2138" u="none" cap="none" strike="noStrike">
                <a:solidFill>
                  <a:srgbClr val="FFFFFF"/>
                </a:solidFill>
                <a:latin typeface="Inter"/>
                <a:ea typeface="Inter"/>
                <a:cs typeface="Inter"/>
                <a:sym typeface="Inter"/>
              </a:rPr>
              <a:t>$2,997</a:t>
            </a:r>
            <a:endParaRPr b="0" i="0" sz="2138" u="none" cap="none" strike="noStrike">
              <a:solidFill>
                <a:schemeClr val="dk1"/>
              </a:solidFill>
              <a:latin typeface="Calibri"/>
              <a:ea typeface="Calibri"/>
              <a:cs typeface="Calibri"/>
              <a:sym typeface="Calibri"/>
            </a:endParaRPr>
          </a:p>
        </p:txBody>
      </p:sp>
      <p:sp>
        <p:nvSpPr>
          <p:cNvPr id="110" name="Google Shape;110;p7"/>
          <p:cNvSpPr/>
          <p:nvPr/>
        </p:nvSpPr>
        <p:spPr>
          <a:xfrm>
            <a:off x="4850271" y="1748433"/>
            <a:ext cx="432197" cy="155377"/>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/month</a:t>
            </a:r>
            <a:endParaRPr b="0" i="0" sz="942" u="none" cap="none" strike="noStrike">
              <a:solidFill>
                <a:schemeClr val="dk1"/>
              </a:solidFill>
              <a:latin typeface="Calibri"/>
              <a:ea typeface="Calibri"/>
              <a:cs typeface="Calibri"/>
              <a:sym typeface="Calibri"/>
            </a:endParaRPr>
          </a:p>
        </p:txBody>
      </p:sp>
      <p:sp>
        <p:nvSpPr>
          <p:cNvPr id="111" name="Google Shape;111;p7"/>
          <p:cNvSpPr/>
          <p:nvPr/>
        </p:nvSpPr>
        <p:spPr>
          <a:xfrm>
            <a:off x="1357313" y="2278856"/>
            <a:ext cx="6429375" cy="407194"/>
          </a:xfrm>
          <a:prstGeom prst="rect">
            <a:avLst/>
          </a:prstGeom>
          <a:noFill/>
          <a:ln>
            <a:noFill/>
          </a:ln>
        </p:spPr>
        <p:txBody>
          <a:bodyPr anchorCtr="0" anchor="ctr" bIns="102100" lIns="0" spcFirstLastPara="1" rIns="0" wrap="square" tIns="0">
            <a:noAutofit/>
          </a:bodyPr>
          <a:lstStyle/>
          <a:p>
            <a:pPr indent="0" lvl="0" marL="0" marR="0" rtl="0" algn="ctr">
              <a:spcBef>
                <a:spcPts val="0"/>
              </a:spcBef>
              <a:spcAft>
                <a:spcPts val="0"/>
              </a:spcAft>
              <a:buClr>
                <a:srgbClr val="E94560"/>
              </a:buClr>
              <a:buSzPts val="1575"/>
              <a:buFont typeface="Inter"/>
              <a:buNone/>
            </a:pPr>
            <a:r>
              <a:rPr b="1" i="0" lang="en-US" sz="1575" u="none" cap="none" strike="noStrike">
                <a:solidFill>
                  <a:srgbClr val="E94560"/>
                </a:solidFill>
                <a:latin typeface="Inter"/>
                <a:ea typeface="Inter"/>
                <a:cs typeface="Inter"/>
                <a:sym typeface="Inter"/>
              </a:rPr>
              <a:t>Key Deliverables</a:t>
            </a:r>
            <a:endParaRPr b="0" i="0" sz="1575" u="none" cap="none" strike="noStrike">
              <a:solidFill>
                <a:schemeClr val="dk1"/>
              </a:solidFill>
              <a:latin typeface="Calibri"/>
              <a:ea typeface="Calibri"/>
              <a:cs typeface="Calibri"/>
              <a:sym typeface="Calibri"/>
            </a:endParaRPr>
          </a:p>
        </p:txBody>
      </p:sp>
      <p:sp>
        <p:nvSpPr>
          <p:cNvPr id="112" name="Google Shape;112;p7"/>
          <p:cNvSpPr/>
          <p:nvPr/>
        </p:nvSpPr>
        <p:spPr>
          <a:xfrm>
            <a:off x="1357313" y="2864644"/>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1357313" y="2864644"/>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Advanced schema markup (25 pages, 7+ types)</a:t>
            </a:r>
            <a:endParaRPr b="0" i="0" sz="942" u="none" cap="none" strike="noStrike">
              <a:solidFill>
                <a:schemeClr val="dk1"/>
              </a:solidFill>
              <a:latin typeface="Calibri"/>
              <a:ea typeface="Calibri"/>
              <a:cs typeface="Calibri"/>
              <a:sym typeface="Calibri"/>
            </a:endParaRPr>
          </a:p>
        </p:txBody>
      </p:sp>
      <p:sp>
        <p:nvSpPr>
          <p:cNvPr id="114" name="Google Shape;114;p7"/>
          <p:cNvSpPr/>
          <p:nvPr/>
        </p:nvSpPr>
        <p:spPr>
          <a:xfrm>
            <a:off x="1357313" y="3344698"/>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a:off x="1357313" y="3344698"/>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5 comprehensive FAQ pages</a:t>
            </a:r>
            <a:endParaRPr b="0" i="0" sz="942" u="none" cap="none" strike="noStrike">
              <a:solidFill>
                <a:schemeClr val="dk1"/>
              </a:solidFill>
              <a:latin typeface="Calibri"/>
              <a:ea typeface="Calibri"/>
              <a:cs typeface="Calibri"/>
              <a:sym typeface="Calibri"/>
            </a:endParaRPr>
          </a:p>
        </p:txBody>
      </p:sp>
      <p:sp>
        <p:nvSpPr>
          <p:cNvPr id="116" name="Google Shape;116;p7"/>
          <p:cNvSpPr/>
          <p:nvPr/>
        </p:nvSpPr>
        <p:spPr>
          <a:xfrm>
            <a:off x="1357313" y="3824753"/>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1357313" y="3824753"/>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15 pages optimized for featured snippets</a:t>
            </a:r>
            <a:endParaRPr b="0" i="0" sz="942" u="none" cap="none" strike="noStrike">
              <a:solidFill>
                <a:schemeClr val="dk1"/>
              </a:solidFill>
              <a:latin typeface="Calibri"/>
              <a:ea typeface="Calibri"/>
              <a:cs typeface="Calibri"/>
              <a:sym typeface="Calibri"/>
            </a:endParaRPr>
          </a:p>
        </p:txBody>
      </p:sp>
      <p:sp>
        <p:nvSpPr>
          <p:cNvPr id="118" name="Google Shape;118;p7"/>
          <p:cNvSpPr/>
          <p:nvPr/>
        </p:nvSpPr>
        <p:spPr>
          <a:xfrm>
            <a:off x="1357313" y="4304807"/>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357313" y="4304807"/>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AI crawler optimization &amp; analytics tracking</a:t>
            </a:r>
            <a:endParaRPr b="0" i="0" sz="942" u="none" cap="none" strike="noStrike">
              <a:solidFill>
                <a:schemeClr val="dk1"/>
              </a:solidFill>
              <a:latin typeface="Calibri"/>
              <a:ea typeface="Calibri"/>
              <a:cs typeface="Calibri"/>
              <a:sym typeface="Calibri"/>
            </a:endParaRPr>
          </a:p>
        </p:txBody>
      </p:sp>
      <p:sp>
        <p:nvSpPr>
          <p:cNvPr id="120" name="Google Shape;120;p7"/>
          <p:cNvSpPr/>
          <p:nvPr/>
        </p:nvSpPr>
        <p:spPr>
          <a:xfrm>
            <a:off x="1357313" y="4784861"/>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a:off x="1357313" y="4784861"/>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Brand mention monitoring across all AI platforms</a:t>
            </a:r>
            <a:endParaRPr b="0" i="0" sz="942" u="none" cap="none" strike="noStrike">
              <a:solidFill>
                <a:schemeClr val="dk1"/>
              </a:solidFill>
              <a:latin typeface="Calibri"/>
              <a:ea typeface="Calibri"/>
              <a:cs typeface="Calibri"/>
              <a:sym typeface="Calibri"/>
            </a:endParaRPr>
          </a:p>
        </p:txBody>
      </p:sp>
      <p:sp>
        <p:nvSpPr>
          <p:cNvPr id="122" name="Google Shape;122;p7"/>
          <p:cNvSpPr/>
          <p:nvPr/>
        </p:nvSpPr>
        <p:spPr>
          <a:xfrm>
            <a:off x="1357313" y="5264916"/>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1357313" y="5264916"/>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Monthly content refresh (2 pages)</a:t>
            </a:r>
            <a:endParaRPr b="0" i="0" sz="942" u="none" cap="none" strike="noStrike">
              <a:solidFill>
                <a:schemeClr val="dk1"/>
              </a:solidFill>
              <a:latin typeface="Calibri"/>
              <a:ea typeface="Calibri"/>
              <a:cs typeface="Calibri"/>
              <a:sym typeface="Calibri"/>
            </a:endParaRPr>
          </a:p>
        </p:txBody>
      </p:sp>
      <p:sp>
        <p:nvSpPr>
          <p:cNvPr id="124" name="Google Shape;124;p7"/>
          <p:cNvSpPr/>
          <p:nvPr/>
        </p:nvSpPr>
        <p:spPr>
          <a:xfrm>
            <a:off x="1357313" y="5744970"/>
            <a:ext cx="6429375" cy="394329"/>
          </a:xfrm>
          <a:prstGeom prst="rect">
            <a:avLst/>
          </a:prstGeom>
          <a:solidFill>
            <a:srgbClr val="0F3460">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1357313" y="5744970"/>
            <a:ext cx="6429375" cy="394329"/>
          </a:xfrm>
          <a:prstGeom prst="rect">
            <a:avLst/>
          </a:prstGeom>
          <a:noFill/>
          <a:ln>
            <a:noFill/>
          </a:ln>
        </p:spPr>
        <p:txBody>
          <a:bodyPr anchorCtr="0" anchor="ctr" bIns="127500" lIns="467725" spcFirstLastPara="1" rIns="170050" wrap="square" tIns="12750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Up to 50 pages optimized total</a:t>
            </a:r>
            <a:endParaRPr b="0" i="0" sz="942"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descr="preencoded.png" id="131" name="Google Shape;131;p8"/>
          <p:cNvPicPr preferRelativeResize="0"/>
          <p:nvPr/>
        </p:nvPicPr>
        <p:blipFill rotWithShape="1">
          <a:blip r:embed="rId3">
            <a:alphaModFix/>
          </a:blip>
          <a:srcRect b="0" l="0" r="0" t="0"/>
          <a:stretch/>
        </p:blipFill>
        <p:spPr>
          <a:xfrm>
            <a:off x="0" y="0"/>
            <a:ext cx="9144000" cy="5893594"/>
          </a:xfrm>
          <a:prstGeom prst="rect">
            <a:avLst/>
          </a:prstGeom>
          <a:noFill/>
          <a:ln>
            <a:noFill/>
          </a:ln>
        </p:spPr>
      </p:pic>
      <p:sp>
        <p:nvSpPr>
          <p:cNvPr id="132" name="Google Shape;132;p8"/>
          <p:cNvSpPr/>
          <p:nvPr/>
        </p:nvSpPr>
        <p:spPr>
          <a:xfrm>
            <a:off x="3759677" y="321469"/>
            <a:ext cx="1624617" cy="285750"/>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p:nvPr/>
        </p:nvSpPr>
        <p:spPr>
          <a:xfrm>
            <a:off x="3759677" y="321469"/>
            <a:ext cx="1624617" cy="285750"/>
          </a:xfrm>
          <a:prstGeom prst="rect">
            <a:avLst/>
          </a:prstGeom>
          <a:noFill/>
          <a:ln>
            <a:noFill/>
          </a:ln>
        </p:spPr>
        <p:txBody>
          <a:bodyPr anchorCtr="0" anchor="ctr" bIns="68050" lIns="170050" spcFirstLastPara="1" rIns="170050" wrap="square" tIns="68050">
            <a:noAutofit/>
          </a:bodyPr>
          <a:lstStyle/>
          <a:p>
            <a:pPr indent="0" lvl="0" marL="0" marR="0" rtl="0" algn="ctr">
              <a:spcBef>
                <a:spcPts val="0"/>
              </a:spcBef>
              <a:spcAft>
                <a:spcPts val="0"/>
              </a:spcAft>
              <a:buClr>
                <a:srgbClr val="FFFFFF"/>
              </a:buClr>
              <a:buSzPts val="837"/>
              <a:buFont typeface="Noto Sans"/>
              <a:buNone/>
            </a:pPr>
            <a:r>
              <a:rPr b="1" i="0" lang="en-US" sz="837" u="none" cap="none" strike="noStrike">
                <a:solidFill>
                  <a:srgbClr val="FFFFFF"/>
                </a:solidFill>
                <a:latin typeface="Noto Sans"/>
                <a:ea typeface="Noto Sans"/>
                <a:cs typeface="Noto Sans"/>
                <a:sym typeface="Noto Sans"/>
              </a:rPr>
              <a:t>TIER 1 - FOUNDATION</a:t>
            </a:r>
            <a:endParaRPr b="0" i="0" sz="837" u="none" cap="none" strike="noStrike">
              <a:solidFill>
                <a:schemeClr val="dk1"/>
              </a:solidFill>
              <a:latin typeface="Calibri"/>
              <a:ea typeface="Calibri"/>
              <a:cs typeface="Calibri"/>
              <a:sym typeface="Calibri"/>
            </a:endParaRPr>
          </a:p>
        </p:txBody>
      </p:sp>
      <p:sp>
        <p:nvSpPr>
          <p:cNvPr id="134" name="Google Shape;134;p8"/>
          <p:cNvSpPr/>
          <p:nvPr/>
        </p:nvSpPr>
        <p:spPr>
          <a:xfrm>
            <a:off x="571500" y="714375"/>
            <a:ext cx="800100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Expected Year 1 Results</a:t>
            </a:r>
            <a:endParaRPr b="0" i="0" sz="2700" u="none" cap="none" strike="noStrike">
              <a:solidFill>
                <a:schemeClr val="dk1"/>
              </a:solidFill>
              <a:latin typeface="Calibri"/>
              <a:ea typeface="Calibri"/>
              <a:cs typeface="Calibri"/>
              <a:sym typeface="Calibri"/>
            </a:endParaRPr>
          </a:p>
        </p:txBody>
      </p:sp>
      <p:sp>
        <p:nvSpPr>
          <p:cNvPr id="135" name="Google Shape;135;p8"/>
          <p:cNvSpPr/>
          <p:nvPr/>
        </p:nvSpPr>
        <p:spPr>
          <a:xfrm>
            <a:off x="571500" y="1300163"/>
            <a:ext cx="8001000" cy="235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238"/>
              <a:buFont typeface="Inter"/>
              <a:buNone/>
            </a:pPr>
            <a:r>
              <a:rPr b="1" i="0" lang="en-US" sz="1238" u="none" cap="none" strike="noStrike">
                <a:solidFill>
                  <a:srgbClr val="E94560"/>
                </a:solidFill>
                <a:latin typeface="Inter"/>
                <a:ea typeface="Inter"/>
                <a:cs typeface="Inter"/>
                <a:sym typeface="Inter"/>
              </a:rPr>
              <a:t> SPARK Foundation™</a:t>
            </a:r>
            <a:endParaRPr b="0" i="0" sz="1238" u="none" cap="none" strike="noStrike">
              <a:solidFill>
                <a:schemeClr val="dk1"/>
              </a:solidFill>
              <a:latin typeface="Calibri"/>
              <a:ea typeface="Calibri"/>
              <a:cs typeface="Calibri"/>
              <a:sym typeface="Calibri"/>
            </a:endParaRPr>
          </a:p>
        </p:txBody>
      </p:sp>
      <p:sp>
        <p:nvSpPr>
          <p:cNvPr id="136" name="Google Shape;136;p8"/>
          <p:cNvSpPr/>
          <p:nvPr/>
        </p:nvSpPr>
        <p:spPr>
          <a:xfrm>
            <a:off x="1915948" y="1785938"/>
            <a:ext cx="2566755" cy="113585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
          <p:cNvSpPr/>
          <p:nvPr/>
        </p:nvSpPr>
        <p:spPr>
          <a:xfrm>
            <a:off x="2130261" y="2000250"/>
            <a:ext cx="2138130"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50-100%</a:t>
            </a:r>
            <a:endParaRPr b="0" i="0" sz="3150" u="none" cap="none" strike="noStrike">
              <a:solidFill>
                <a:schemeClr val="dk1"/>
              </a:solidFill>
              <a:latin typeface="Calibri"/>
              <a:ea typeface="Calibri"/>
              <a:cs typeface="Calibri"/>
              <a:sym typeface="Calibri"/>
            </a:endParaRPr>
          </a:p>
        </p:txBody>
      </p:sp>
      <p:sp>
        <p:nvSpPr>
          <p:cNvPr id="138" name="Google Shape;138;p8"/>
          <p:cNvSpPr/>
          <p:nvPr/>
        </p:nvSpPr>
        <p:spPr>
          <a:xfrm>
            <a:off x="2130261" y="2507456"/>
            <a:ext cx="2138130" cy="2000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Noto Sans"/>
              <a:buNone/>
            </a:pPr>
            <a:r>
              <a:rPr b="0" i="0" lang="en-US" sz="1046" u="none" cap="none" strike="noStrike">
                <a:solidFill>
                  <a:srgbClr val="FFFFFF"/>
                </a:solidFill>
                <a:latin typeface="Noto Sans"/>
                <a:ea typeface="Noto Sans"/>
                <a:cs typeface="Noto Sans"/>
                <a:sym typeface="Noto Sans"/>
              </a:rPr>
              <a:t>Increase in organic traffic</a:t>
            </a:r>
            <a:endParaRPr b="0" i="0" sz="1046" u="none" cap="none" strike="noStrike">
              <a:solidFill>
                <a:schemeClr val="dk1"/>
              </a:solidFill>
              <a:latin typeface="Calibri"/>
              <a:ea typeface="Calibri"/>
              <a:cs typeface="Calibri"/>
              <a:sym typeface="Calibri"/>
            </a:endParaRPr>
          </a:p>
        </p:txBody>
      </p:sp>
      <p:sp>
        <p:nvSpPr>
          <p:cNvPr id="139" name="Google Shape;139;p8"/>
          <p:cNvSpPr/>
          <p:nvPr/>
        </p:nvSpPr>
        <p:spPr>
          <a:xfrm>
            <a:off x="4661297" y="1785938"/>
            <a:ext cx="2566755" cy="113585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
          <p:cNvSpPr/>
          <p:nvPr/>
        </p:nvSpPr>
        <p:spPr>
          <a:xfrm>
            <a:off x="4875609" y="2000250"/>
            <a:ext cx="2138130"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10-20</a:t>
            </a:r>
            <a:endParaRPr b="0" i="0" sz="3150" u="none" cap="none" strike="noStrike">
              <a:solidFill>
                <a:schemeClr val="dk1"/>
              </a:solidFill>
              <a:latin typeface="Calibri"/>
              <a:ea typeface="Calibri"/>
              <a:cs typeface="Calibri"/>
              <a:sym typeface="Calibri"/>
            </a:endParaRPr>
          </a:p>
        </p:txBody>
      </p:sp>
      <p:sp>
        <p:nvSpPr>
          <p:cNvPr id="141" name="Google Shape;141;p8"/>
          <p:cNvSpPr/>
          <p:nvPr/>
        </p:nvSpPr>
        <p:spPr>
          <a:xfrm>
            <a:off x="4875609" y="2507456"/>
            <a:ext cx="2138130" cy="2000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Noto Sans"/>
              <a:buNone/>
            </a:pPr>
            <a:r>
              <a:rPr b="0" i="0" lang="en-US" sz="1046" u="none" cap="none" strike="noStrike">
                <a:solidFill>
                  <a:srgbClr val="FFFFFF"/>
                </a:solidFill>
                <a:latin typeface="Noto Sans"/>
                <a:ea typeface="Noto Sans"/>
                <a:cs typeface="Noto Sans"/>
                <a:sym typeface="Noto Sans"/>
              </a:rPr>
              <a:t>Brand mentions in AI responses</a:t>
            </a:r>
            <a:endParaRPr b="0" i="0" sz="1046" u="none" cap="none" strike="noStrike">
              <a:solidFill>
                <a:schemeClr val="dk1"/>
              </a:solidFill>
              <a:latin typeface="Calibri"/>
              <a:ea typeface="Calibri"/>
              <a:cs typeface="Calibri"/>
              <a:sym typeface="Calibri"/>
            </a:endParaRPr>
          </a:p>
        </p:txBody>
      </p:sp>
      <p:sp>
        <p:nvSpPr>
          <p:cNvPr id="142" name="Google Shape;142;p8"/>
          <p:cNvSpPr/>
          <p:nvPr/>
        </p:nvSpPr>
        <p:spPr>
          <a:xfrm>
            <a:off x="1915948" y="3100388"/>
            <a:ext cx="2566755" cy="113585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
          <p:cNvSpPr/>
          <p:nvPr/>
        </p:nvSpPr>
        <p:spPr>
          <a:xfrm>
            <a:off x="2130261" y="3314700"/>
            <a:ext cx="2138130"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5-10</a:t>
            </a:r>
            <a:endParaRPr b="0" i="0" sz="3150" u="none" cap="none" strike="noStrike">
              <a:solidFill>
                <a:schemeClr val="dk1"/>
              </a:solidFill>
              <a:latin typeface="Calibri"/>
              <a:ea typeface="Calibri"/>
              <a:cs typeface="Calibri"/>
              <a:sym typeface="Calibri"/>
            </a:endParaRPr>
          </a:p>
        </p:txBody>
      </p:sp>
      <p:sp>
        <p:nvSpPr>
          <p:cNvPr id="144" name="Google Shape;144;p8"/>
          <p:cNvSpPr/>
          <p:nvPr/>
        </p:nvSpPr>
        <p:spPr>
          <a:xfrm>
            <a:off x="2130261" y="3821906"/>
            <a:ext cx="2138130" cy="2000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Noto Sans"/>
              <a:buNone/>
            </a:pPr>
            <a:r>
              <a:rPr b="0" i="0" lang="en-US" sz="1046" u="none" cap="none" strike="noStrike">
                <a:solidFill>
                  <a:srgbClr val="FFFFFF"/>
                </a:solidFill>
                <a:latin typeface="Noto Sans"/>
                <a:ea typeface="Noto Sans"/>
                <a:cs typeface="Noto Sans"/>
                <a:sym typeface="Noto Sans"/>
              </a:rPr>
              <a:t>Featured snippets captured</a:t>
            </a:r>
            <a:endParaRPr b="0" i="0" sz="1046" u="none" cap="none" strike="noStrike">
              <a:solidFill>
                <a:schemeClr val="dk1"/>
              </a:solidFill>
              <a:latin typeface="Calibri"/>
              <a:ea typeface="Calibri"/>
              <a:cs typeface="Calibri"/>
              <a:sym typeface="Calibri"/>
            </a:endParaRPr>
          </a:p>
        </p:txBody>
      </p:sp>
      <p:sp>
        <p:nvSpPr>
          <p:cNvPr id="145" name="Google Shape;145;p8"/>
          <p:cNvSpPr/>
          <p:nvPr/>
        </p:nvSpPr>
        <p:spPr>
          <a:xfrm>
            <a:off x="4661297" y="3100388"/>
            <a:ext cx="2566755" cy="1135856"/>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
          <p:cNvSpPr/>
          <p:nvPr/>
        </p:nvSpPr>
        <p:spPr>
          <a:xfrm>
            <a:off x="4875609" y="3314700"/>
            <a:ext cx="2138130"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150-200%</a:t>
            </a:r>
            <a:endParaRPr b="0" i="0" sz="3150" u="none" cap="none" strike="noStrike">
              <a:solidFill>
                <a:schemeClr val="dk1"/>
              </a:solidFill>
              <a:latin typeface="Calibri"/>
              <a:ea typeface="Calibri"/>
              <a:cs typeface="Calibri"/>
              <a:sym typeface="Calibri"/>
            </a:endParaRPr>
          </a:p>
        </p:txBody>
      </p:sp>
      <p:sp>
        <p:nvSpPr>
          <p:cNvPr id="147" name="Google Shape;147;p8"/>
          <p:cNvSpPr/>
          <p:nvPr/>
        </p:nvSpPr>
        <p:spPr>
          <a:xfrm>
            <a:off x="4875609" y="3821906"/>
            <a:ext cx="2138130" cy="2000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Noto Sans"/>
              <a:buNone/>
            </a:pPr>
            <a:r>
              <a:rPr b="0" i="0" lang="en-US" sz="1046" u="none" cap="none" strike="noStrike">
                <a:solidFill>
                  <a:srgbClr val="FFFFFF"/>
                </a:solidFill>
                <a:latin typeface="Noto Sans"/>
                <a:ea typeface="Noto Sans"/>
                <a:cs typeface="Noto Sans"/>
                <a:sym typeface="Noto Sans"/>
              </a:rPr>
              <a:t>Return on investment</a:t>
            </a:r>
            <a:endParaRPr b="0" i="0" sz="1046" u="none" cap="none" strike="noStrike">
              <a:solidFill>
                <a:schemeClr val="dk1"/>
              </a:solidFill>
              <a:latin typeface="Calibri"/>
              <a:ea typeface="Calibri"/>
              <a:cs typeface="Calibri"/>
              <a:sym typeface="Calibri"/>
            </a:endParaRPr>
          </a:p>
        </p:txBody>
      </p:sp>
      <p:sp>
        <p:nvSpPr>
          <p:cNvPr id="148" name="Google Shape;148;p8"/>
          <p:cNvSpPr/>
          <p:nvPr/>
        </p:nvSpPr>
        <p:spPr>
          <a:xfrm>
            <a:off x="2334220" y="4486275"/>
            <a:ext cx="4475559" cy="1085850"/>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
          <p:cNvSpPr/>
          <p:nvPr/>
        </p:nvSpPr>
        <p:spPr>
          <a:xfrm>
            <a:off x="2619970" y="4664869"/>
            <a:ext cx="3904059" cy="21431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046"/>
              <a:buFont typeface="Noto Sans"/>
              <a:buNone/>
            </a:pPr>
            <a:r>
              <a:rPr b="1" i="0" lang="en-US" sz="1046" u="none" cap="none" strike="noStrike">
                <a:solidFill>
                  <a:srgbClr val="E94560"/>
                </a:solidFill>
                <a:latin typeface="Noto Sans"/>
                <a:ea typeface="Noto Sans"/>
                <a:cs typeface="Noto Sans"/>
                <a:sym typeface="Noto Sans"/>
              </a:rPr>
              <a:t>Ideal For</a:t>
            </a:r>
            <a:endParaRPr b="0" i="0" sz="1046" u="none" cap="none" strike="noStrike">
              <a:solidFill>
                <a:schemeClr val="dk1"/>
              </a:solidFill>
              <a:latin typeface="Calibri"/>
              <a:ea typeface="Calibri"/>
              <a:cs typeface="Calibri"/>
              <a:sym typeface="Calibri"/>
            </a:endParaRPr>
          </a:p>
        </p:txBody>
      </p:sp>
      <p:sp>
        <p:nvSpPr>
          <p:cNvPr id="150" name="Google Shape;150;p8"/>
          <p:cNvSpPr/>
          <p:nvPr/>
        </p:nvSpPr>
        <p:spPr>
          <a:xfrm>
            <a:off x="2619970" y="4984552"/>
            <a:ext cx="3904059" cy="1732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Inter"/>
              <a:buNone/>
            </a:pPr>
            <a:r>
              <a:rPr b="0" i="0" lang="en-US" sz="1046" u="none" cap="none" strike="noStrike">
                <a:solidFill>
                  <a:srgbClr val="FFFFFF"/>
                </a:solidFill>
                <a:latin typeface="Inter"/>
                <a:ea typeface="Inter"/>
                <a:cs typeface="Inter"/>
                <a:sym typeface="Inter"/>
              </a:rPr>
              <a:t> Small to mid-sized businesses with 25-100 page websites</a:t>
            </a:r>
            <a:endParaRPr b="0" i="0" sz="1046" u="none" cap="none" strike="noStrike">
              <a:solidFill>
                <a:schemeClr val="dk1"/>
              </a:solidFill>
              <a:latin typeface="Calibri"/>
              <a:ea typeface="Calibri"/>
              <a:cs typeface="Calibri"/>
              <a:sym typeface="Calibri"/>
            </a:endParaRPr>
          </a:p>
        </p:txBody>
      </p:sp>
      <p:sp>
        <p:nvSpPr>
          <p:cNvPr id="151" name="Google Shape;151;p8"/>
          <p:cNvSpPr/>
          <p:nvPr/>
        </p:nvSpPr>
        <p:spPr>
          <a:xfrm>
            <a:off x="3011984" y="5198864"/>
            <a:ext cx="3120033" cy="1732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46"/>
              <a:buFont typeface="Inter"/>
              <a:buNone/>
            </a:pPr>
            <a:r>
              <a:rPr b="0" i="0" lang="en-US" sz="1046" u="none" cap="none" strike="noStrike">
                <a:solidFill>
                  <a:srgbClr val="FFFFFF"/>
                </a:solidFill>
                <a:latin typeface="Inter"/>
                <a:ea typeface="Inter"/>
                <a:cs typeface="Inter"/>
                <a:sym typeface="Inter"/>
              </a:rPr>
              <a:t> 12-month program | Up to 50 pages optimized </a:t>
            </a:r>
            <a:endParaRPr b="0" i="0" sz="1046"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preencoded.png" id="157" name="Google Shape;157;p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58" name="Google Shape;158;p9"/>
          <p:cNvSpPr/>
          <p:nvPr/>
        </p:nvSpPr>
        <p:spPr>
          <a:xfrm>
            <a:off x="500063" y="357188"/>
            <a:ext cx="4075509"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 SPARK Growth</a:t>
            </a:r>
            <a:endParaRPr b="0" i="0" sz="2700" u="none" cap="none" strike="noStrike">
              <a:solidFill>
                <a:schemeClr val="dk1"/>
              </a:solidFill>
              <a:latin typeface="Calibri"/>
              <a:ea typeface="Calibri"/>
              <a:cs typeface="Calibri"/>
              <a:sym typeface="Calibri"/>
            </a:endParaRPr>
          </a:p>
        </p:txBody>
      </p:sp>
      <p:sp>
        <p:nvSpPr>
          <p:cNvPr id="159" name="Google Shape;159;p9"/>
          <p:cNvSpPr/>
          <p:nvPr/>
        </p:nvSpPr>
        <p:spPr>
          <a:xfrm>
            <a:off x="7557725" y="471488"/>
            <a:ext cx="1086213" cy="285750"/>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
          <p:cNvSpPr/>
          <p:nvPr/>
        </p:nvSpPr>
        <p:spPr>
          <a:xfrm>
            <a:off x="7557725" y="471488"/>
            <a:ext cx="1086213" cy="285750"/>
          </a:xfrm>
          <a:prstGeom prst="rect">
            <a:avLst/>
          </a:prstGeom>
          <a:noFill/>
          <a:ln>
            <a:noFill/>
          </a:ln>
        </p:spPr>
        <p:txBody>
          <a:bodyPr anchorCtr="0" anchor="ctr" bIns="68050" lIns="170050" spcFirstLastPara="1" rIns="170050" wrap="square" tIns="68050">
            <a:noAutofit/>
          </a:bodyPr>
          <a:lstStyle/>
          <a:p>
            <a:pPr indent="0" lvl="0" marL="0" marR="0" rtl="0" algn="l">
              <a:spcBef>
                <a:spcPts val="0"/>
              </a:spcBef>
              <a:spcAft>
                <a:spcPts val="0"/>
              </a:spcAft>
              <a:buClr>
                <a:srgbClr val="FFFFFF"/>
              </a:buClr>
              <a:buSzPts val="837"/>
              <a:buFont typeface="Noto Sans"/>
              <a:buNone/>
            </a:pPr>
            <a:r>
              <a:rPr b="1" i="0" lang="en-US" sz="837" u="none" cap="none" strike="noStrike">
                <a:solidFill>
                  <a:srgbClr val="FFFFFF"/>
                </a:solidFill>
                <a:latin typeface="Noto Sans"/>
                <a:ea typeface="Noto Sans"/>
                <a:cs typeface="Noto Sans"/>
                <a:sym typeface="Noto Sans"/>
              </a:rPr>
              <a:t>Mid-Market</a:t>
            </a:r>
            <a:endParaRPr b="0" i="0" sz="837" u="none" cap="none" strike="noStrike">
              <a:solidFill>
                <a:schemeClr val="dk1"/>
              </a:solidFill>
              <a:latin typeface="Calibri"/>
              <a:ea typeface="Calibri"/>
              <a:cs typeface="Calibri"/>
              <a:sym typeface="Calibri"/>
            </a:endParaRPr>
          </a:p>
        </p:txBody>
      </p:sp>
      <p:sp>
        <p:nvSpPr>
          <p:cNvPr id="161" name="Google Shape;161;p9"/>
          <p:cNvSpPr/>
          <p:nvPr/>
        </p:nvSpPr>
        <p:spPr>
          <a:xfrm>
            <a:off x="500063" y="1264444"/>
            <a:ext cx="1272983" cy="60007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3150"/>
              <a:buFont typeface="Noto Sans"/>
              <a:buNone/>
            </a:pPr>
            <a:r>
              <a:rPr b="1" i="0" lang="en-US" sz="3150" u="none" cap="none" strike="noStrike">
                <a:solidFill>
                  <a:srgbClr val="E94560"/>
                </a:solidFill>
                <a:latin typeface="Noto Sans"/>
                <a:ea typeface="Noto Sans"/>
                <a:cs typeface="Noto Sans"/>
                <a:sym typeface="Noto Sans"/>
              </a:rPr>
              <a:t>$6,497</a:t>
            </a:r>
            <a:endParaRPr b="0" i="0" sz="3150" u="none" cap="none" strike="noStrike">
              <a:solidFill>
                <a:schemeClr val="dk1"/>
              </a:solidFill>
              <a:latin typeface="Calibri"/>
              <a:ea typeface="Calibri"/>
              <a:cs typeface="Calibri"/>
              <a:sym typeface="Calibri"/>
            </a:endParaRPr>
          </a:p>
        </p:txBody>
      </p:sp>
      <p:sp>
        <p:nvSpPr>
          <p:cNvPr id="162" name="Google Shape;162;p9"/>
          <p:cNvSpPr/>
          <p:nvPr/>
        </p:nvSpPr>
        <p:spPr>
          <a:xfrm>
            <a:off x="1987358" y="1525191"/>
            <a:ext cx="601638" cy="25717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50"/>
              <a:buFont typeface="Noto Sans"/>
              <a:buNone/>
            </a:pPr>
            <a:r>
              <a:rPr b="0" i="0" lang="en-US" sz="1350" u="none" cap="none" strike="noStrike">
                <a:solidFill>
                  <a:srgbClr val="FFFFFF"/>
                </a:solidFill>
                <a:latin typeface="Noto Sans"/>
                <a:ea typeface="Noto Sans"/>
                <a:cs typeface="Noto Sans"/>
                <a:sym typeface="Noto Sans"/>
              </a:rPr>
              <a:t>/month</a:t>
            </a:r>
            <a:endParaRPr b="0" i="0" sz="1350" u="none" cap="none" strike="noStrike">
              <a:solidFill>
                <a:schemeClr val="dk1"/>
              </a:solidFill>
              <a:latin typeface="Calibri"/>
              <a:ea typeface="Calibri"/>
              <a:cs typeface="Calibri"/>
              <a:sym typeface="Calibri"/>
            </a:endParaRPr>
          </a:p>
        </p:txBody>
      </p:sp>
      <p:sp>
        <p:nvSpPr>
          <p:cNvPr id="163" name="Google Shape;163;p9"/>
          <p:cNvSpPr/>
          <p:nvPr/>
        </p:nvSpPr>
        <p:spPr>
          <a:xfrm>
            <a:off x="2803308" y="1557338"/>
            <a:ext cx="1223311" cy="2143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46"/>
              <a:buFont typeface="Noto Sans"/>
              <a:buNone/>
            </a:pPr>
            <a:r>
              <a:rPr b="0" i="0" lang="en-US" sz="1046" u="none" cap="none" strike="noStrike">
                <a:solidFill>
                  <a:srgbClr val="FFFFFF"/>
                </a:solidFill>
                <a:latin typeface="Noto Sans"/>
                <a:ea typeface="Noto Sans"/>
                <a:cs typeface="Noto Sans"/>
                <a:sym typeface="Noto Sans"/>
              </a:rPr>
              <a:t>($77,964 annually)</a:t>
            </a:r>
            <a:endParaRPr b="0" i="0" sz="1046" u="none" cap="none" strike="noStrike">
              <a:solidFill>
                <a:schemeClr val="dk1"/>
              </a:solidFill>
              <a:latin typeface="Calibri"/>
              <a:ea typeface="Calibri"/>
              <a:cs typeface="Calibri"/>
              <a:sym typeface="Calibri"/>
            </a:endParaRPr>
          </a:p>
        </p:txBody>
      </p:sp>
      <p:pic>
        <p:nvPicPr>
          <p:cNvPr descr="preencoded.png" id="164" name="Google Shape;164;p9"/>
          <p:cNvPicPr preferRelativeResize="0"/>
          <p:nvPr/>
        </p:nvPicPr>
        <p:blipFill rotWithShape="1">
          <a:blip r:embed="rId4">
            <a:alphaModFix/>
          </a:blip>
          <a:srcRect b="0" l="0" r="0" t="0"/>
          <a:stretch/>
        </p:blipFill>
        <p:spPr>
          <a:xfrm>
            <a:off x="500063" y="2128838"/>
            <a:ext cx="142875" cy="142875"/>
          </a:xfrm>
          <a:prstGeom prst="rect">
            <a:avLst/>
          </a:prstGeom>
          <a:noFill/>
          <a:ln>
            <a:noFill/>
          </a:ln>
        </p:spPr>
      </p:pic>
      <p:sp>
        <p:nvSpPr>
          <p:cNvPr id="165" name="Google Shape;165;p9"/>
          <p:cNvSpPr/>
          <p:nvPr/>
        </p:nvSpPr>
        <p:spPr>
          <a:xfrm>
            <a:off x="750094" y="2127052"/>
            <a:ext cx="1571625"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Everything in Foundation</a:t>
            </a:r>
            <a:endParaRPr b="0" i="0" sz="942" u="none" cap="none" strike="noStrike">
              <a:solidFill>
                <a:schemeClr val="dk1"/>
              </a:solidFill>
              <a:latin typeface="Calibri"/>
              <a:ea typeface="Calibri"/>
              <a:cs typeface="Calibri"/>
              <a:sym typeface="Calibri"/>
            </a:endParaRPr>
          </a:p>
        </p:txBody>
      </p:sp>
      <p:sp>
        <p:nvSpPr>
          <p:cNvPr id="166" name="Google Shape;166;p9"/>
          <p:cNvSpPr/>
          <p:nvPr/>
        </p:nvSpPr>
        <p:spPr>
          <a:xfrm>
            <a:off x="2321719" y="2127052"/>
            <a:ext cx="1459111"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plus advanced features</a:t>
            </a:r>
            <a:endParaRPr b="0" i="0" sz="942" u="none" cap="none" strike="noStrike">
              <a:solidFill>
                <a:schemeClr val="dk1"/>
              </a:solidFill>
              <a:latin typeface="Calibri"/>
              <a:ea typeface="Calibri"/>
              <a:cs typeface="Calibri"/>
              <a:sym typeface="Calibri"/>
            </a:endParaRPr>
          </a:p>
        </p:txBody>
      </p:sp>
      <p:pic>
        <p:nvPicPr>
          <p:cNvPr descr="preencoded.png" id="167" name="Google Shape;167;p9"/>
          <p:cNvPicPr preferRelativeResize="0"/>
          <p:nvPr/>
        </p:nvPicPr>
        <p:blipFill rotWithShape="1">
          <a:blip r:embed="rId5">
            <a:alphaModFix/>
          </a:blip>
          <a:srcRect b="0" l="0" r="0" t="0"/>
          <a:stretch/>
        </p:blipFill>
        <p:spPr>
          <a:xfrm>
            <a:off x="4661297" y="2128838"/>
            <a:ext cx="142875" cy="142875"/>
          </a:xfrm>
          <a:prstGeom prst="rect">
            <a:avLst/>
          </a:prstGeom>
          <a:noFill/>
          <a:ln>
            <a:noFill/>
          </a:ln>
        </p:spPr>
      </p:pic>
      <p:sp>
        <p:nvSpPr>
          <p:cNvPr id="168" name="Google Shape;168;p9"/>
          <p:cNvSpPr/>
          <p:nvPr/>
        </p:nvSpPr>
        <p:spPr>
          <a:xfrm>
            <a:off x="4911328" y="2127052"/>
            <a:ext cx="1294805"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120 pages optimized</a:t>
            </a:r>
            <a:endParaRPr b="0" i="0" sz="942" u="none" cap="none" strike="noStrike">
              <a:solidFill>
                <a:schemeClr val="dk1"/>
              </a:solidFill>
              <a:latin typeface="Calibri"/>
              <a:ea typeface="Calibri"/>
              <a:cs typeface="Calibri"/>
              <a:sym typeface="Calibri"/>
            </a:endParaRPr>
          </a:p>
        </p:txBody>
      </p:sp>
      <p:sp>
        <p:nvSpPr>
          <p:cNvPr id="169" name="Google Shape;169;p9"/>
          <p:cNvSpPr/>
          <p:nvPr/>
        </p:nvSpPr>
        <p:spPr>
          <a:xfrm>
            <a:off x="6206133" y="2127052"/>
            <a:ext cx="959048"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over 12 months</a:t>
            </a:r>
            <a:endParaRPr b="0" i="0" sz="942" u="none" cap="none" strike="noStrike">
              <a:solidFill>
                <a:schemeClr val="dk1"/>
              </a:solidFill>
              <a:latin typeface="Calibri"/>
              <a:ea typeface="Calibri"/>
              <a:cs typeface="Calibri"/>
              <a:sym typeface="Calibri"/>
            </a:endParaRPr>
          </a:p>
        </p:txBody>
      </p:sp>
      <p:pic>
        <p:nvPicPr>
          <p:cNvPr descr="preencoded.png" id="170" name="Google Shape;170;p9"/>
          <p:cNvPicPr preferRelativeResize="0"/>
          <p:nvPr/>
        </p:nvPicPr>
        <p:blipFill rotWithShape="1">
          <a:blip r:embed="rId6">
            <a:alphaModFix/>
          </a:blip>
          <a:srcRect b="0" l="0" r="0" t="0"/>
          <a:stretch/>
        </p:blipFill>
        <p:spPr>
          <a:xfrm>
            <a:off x="500063" y="2489234"/>
            <a:ext cx="142875" cy="142875"/>
          </a:xfrm>
          <a:prstGeom prst="rect">
            <a:avLst/>
          </a:prstGeom>
          <a:noFill/>
          <a:ln>
            <a:noFill/>
          </a:ln>
        </p:spPr>
      </p:pic>
      <p:sp>
        <p:nvSpPr>
          <p:cNvPr id="171" name="Google Shape;171;p9"/>
          <p:cNvSpPr/>
          <p:nvPr/>
        </p:nvSpPr>
        <p:spPr>
          <a:xfrm>
            <a:off x="750094" y="2487448"/>
            <a:ext cx="1359098"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8 pillar content pages</a:t>
            </a:r>
            <a:endParaRPr b="0" i="0" sz="942" u="none" cap="none" strike="noStrike">
              <a:solidFill>
                <a:schemeClr val="dk1"/>
              </a:solidFill>
              <a:latin typeface="Calibri"/>
              <a:ea typeface="Calibri"/>
              <a:cs typeface="Calibri"/>
              <a:sym typeface="Calibri"/>
            </a:endParaRPr>
          </a:p>
        </p:txBody>
      </p:sp>
      <p:sp>
        <p:nvSpPr>
          <p:cNvPr id="172" name="Google Shape;172;p9"/>
          <p:cNvSpPr/>
          <p:nvPr/>
        </p:nvSpPr>
        <p:spPr>
          <a:xfrm>
            <a:off x="2109192" y="2487448"/>
            <a:ext cx="1628775"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(3,000-5,000 words each)</a:t>
            </a:r>
            <a:endParaRPr b="0" i="0" sz="942" u="none" cap="none" strike="noStrike">
              <a:solidFill>
                <a:schemeClr val="dk1"/>
              </a:solidFill>
              <a:latin typeface="Calibri"/>
              <a:ea typeface="Calibri"/>
              <a:cs typeface="Calibri"/>
              <a:sym typeface="Calibri"/>
            </a:endParaRPr>
          </a:p>
        </p:txBody>
      </p:sp>
      <p:pic>
        <p:nvPicPr>
          <p:cNvPr descr="preencoded.png" id="173" name="Google Shape;173;p9"/>
          <p:cNvPicPr preferRelativeResize="0"/>
          <p:nvPr/>
        </p:nvPicPr>
        <p:blipFill rotWithShape="1">
          <a:blip r:embed="rId7">
            <a:alphaModFix/>
          </a:blip>
          <a:srcRect b="0" l="0" r="0" t="0"/>
          <a:stretch/>
        </p:blipFill>
        <p:spPr>
          <a:xfrm>
            <a:off x="4661297" y="2489234"/>
            <a:ext cx="142875" cy="142875"/>
          </a:xfrm>
          <a:prstGeom prst="rect">
            <a:avLst/>
          </a:prstGeom>
          <a:noFill/>
          <a:ln>
            <a:noFill/>
          </a:ln>
        </p:spPr>
      </p:pic>
      <p:sp>
        <p:nvSpPr>
          <p:cNvPr id="174" name="Google Shape;174;p9"/>
          <p:cNvSpPr/>
          <p:nvPr/>
        </p:nvSpPr>
        <p:spPr>
          <a:xfrm>
            <a:off x="4911328" y="2487448"/>
            <a:ext cx="1021556"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6 how-to guides</a:t>
            </a:r>
            <a:endParaRPr b="0" i="0" sz="942" u="none" cap="none" strike="noStrike">
              <a:solidFill>
                <a:schemeClr val="dk1"/>
              </a:solidFill>
              <a:latin typeface="Calibri"/>
              <a:ea typeface="Calibri"/>
              <a:cs typeface="Calibri"/>
              <a:sym typeface="Calibri"/>
            </a:endParaRPr>
          </a:p>
        </p:txBody>
      </p:sp>
      <p:sp>
        <p:nvSpPr>
          <p:cNvPr id="175" name="Google Shape;175;p9"/>
          <p:cNvSpPr/>
          <p:nvPr/>
        </p:nvSpPr>
        <p:spPr>
          <a:xfrm>
            <a:off x="5932884" y="2487448"/>
            <a:ext cx="1435894"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+ 4 comparison guides</a:t>
            </a:r>
            <a:endParaRPr b="0" i="0" sz="942" u="none" cap="none" strike="noStrike">
              <a:solidFill>
                <a:schemeClr val="dk1"/>
              </a:solidFill>
              <a:latin typeface="Calibri"/>
              <a:ea typeface="Calibri"/>
              <a:cs typeface="Calibri"/>
              <a:sym typeface="Calibri"/>
            </a:endParaRPr>
          </a:p>
        </p:txBody>
      </p:sp>
      <p:pic>
        <p:nvPicPr>
          <p:cNvPr descr="preencoded.png" id="176" name="Google Shape;176;p9"/>
          <p:cNvPicPr preferRelativeResize="0"/>
          <p:nvPr/>
        </p:nvPicPr>
        <p:blipFill rotWithShape="1">
          <a:blip r:embed="rId8">
            <a:alphaModFix/>
          </a:blip>
          <a:srcRect b="0" l="0" r="0" t="0"/>
          <a:stretch/>
        </p:blipFill>
        <p:spPr>
          <a:xfrm>
            <a:off x="500063" y="2849631"/>
            <a:ext cx="142875" cy="142875"/>
          </a:xfrm>
          <a:prstGeom prst="rect">
            <a:avLst/>
          </a:prstGeom>
          <a:noFill/>
          <a:ln>
            <a:noFill/>
          </a:ln>
        </p:spPr>
      </p:pic>
      <p:sp>
        <p:nvSpPr>
          <p:cNvPr id="177" name="Google Shape;177;p9"/>
          <p:cNvSpPr/>
          <p:nvPr/>
        </p:nvSpPr>
        <p:spPr>
          <a:xfrm>
            <a:off x="750094" y="2847845"/>
            <a:ext cx="1651992"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50-term industry glossary</a:t>
            </a:r>
            <a:endParaRPr b="0" i="0" sz="942" u="none" cap="none" strike="noStrike">
              <a:solidFill>
                <a:schemeClr val="dk1"/>
              </a:solidFill>
              <a:latin typeface="Calibri"/>
              <a:ea typeface="Calibri"/>
              <a:cs typeface="Calibri"/>
              <a:sym typeface="Calibri"/>
            </a:endParaRPr>
          </a:p>
        </p:txBody>
      </p:sp>
      <p:sp>
        <p:nvSpPr>
          <p:cNvPr id="178" name="Google Shape;178;p9"/>
          <p:cNvSpPr/>
          <p:nvPr/>
        </p:nvSpPr>
        <p:spPr>
          <a:xfrm>
            <a:off x="2402086" y="2847845"/>
            <a:ext cx="1339453"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establishing authority</a:t>
            </a:r>
            <a:endParaRPr b="0" i="0" sz="942" u="none" cap="none" strike="noStrike">
              <a:solidFill>
                <a:schemeClr val="dk1"/>
              </a:solidFill>
              <a:latin typeface="Calibri"/>
              <a:ea typeface="Calibri"/>
              <a:cs typeface="Calibri"/>
              <a:sym typeface="Calibri"/>
            </a:endParaRPr>
          </a:p>
        </p:txBody>
      </p:sp>
      <p:pic>
        <p:nvPicPr>
          <p:cNvPr descr="preencoded.png" id="179" name="Google Shape;179;p9"/>
          <p:cNvPicPr preferRelativeResize="0"/>
          <p:nvPr/>
        </p:nvPicPr>
        <p:blipFill rotWithShape="1">
          <a:blip r:embed="rId9">
            <a:alphaModFix/>
          </a:blip>
          <a:srcRect b="0" l="0" r="0" t="0"/>
          <a:stretch/>
        </p:blipFill>
        <p:spPr>
          <a:xfrm>
            <a:off x="4661297" y="2849631"/>
            <a:ext cx="142875" cy="142875"/>
          </a:xfrm>
          <a:prstGeom prst="rect">
            <a:avLst/>
          </a:prstGeom>
          <a:noFill/>
          <a:ln>
            <a:noFill/>
          </a:ln>
        </p:spPr>
      </p:pic>
      <p:sp>
        <p:nvSpPr>
          <p:cNvPr id="180" name="Google Shape;180;p9"/>
          <p:cNvSpPr/>
          <p:nvPr/>
        </p:nvSpPr>
        <p:spPr>
          <a:xfrm>
            <a:off x="4911328" y="2847845"/>
            <a:ext cx="1603772"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Topic cluster architecture</a:t>
            </a:r>
            <a:endParaRPr b="0" i="0" sz="942" u="none" cap="none" strike="noStrike">
              <a:solidFill>
                <a:schemeClr val="dk1"/>
              </a:solidFill>
              <a:latin typeface="Calibri"/>
              <a:ea typeface="Calibri"/>
              <a:cs typeface="Calibri"/>
              <a:sym typeface="Calibri"/>
            </a:endParaRPr>
          </a:p>
        </p:txBody>
      </p:sp>
      <p:sp>
        <p:nvSpPr>
          <p:cNvPr id="181" name="Google Shape;181;p9"/>
          <p:cNvSpPr/>
          <p:nvPr/>
        </p:nvSpPr>
        <p:spPr>
          <a:xfrm>
            <a:off x="6515100" y="2847845"/>
            <a:ext cx="1653778"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with semantic optimization</a:t>
            </a:r>
            <a:endParaRPr b="0" i="0" sz="942" u="none" cap="none" strike="noStrike">
              <a:solidFill>
                <a:schemeClr val="dk1"/>
              </a:solidFill>
              <a:latin typeface="Calibri"/>
              <a:ea typeface="Calibri"/>
              <a:cs typeface="Calibri"/>
              <a:sym typeface="Calibri"/>
            </a:endParaRPr>
          </a:p>
        </p:txBody>
      </p:sp>
      <p:pic>
        <p:nvPicPr>
          <p:cNvPr descr="preencoded.png" id="182" name="Google Shape;182;p9"/>
          <p:cNvPicPr preferRelativeResize="0"/>
          <p:nvPr/>
        </p:nvPicPr>
        <p:blipFill rotWithShape="1">
          <a:blip r:embed="rId10">
            <a:alphaModFix/>
          </a:blip>
          <a:srcRect b="0" l="0" r="0" t="0"/>
          <a:stretch/>
        </p:blipFill>
        <p:spPr>
          <a:xfrm>
            <a:off x="500063" y="3210027"/>
            <a:ext cx="142875" cy="142875"/>
          </a:xfrm>
          <a:prstGeom prst="rect">
            <a:avLst/>
          </a:prstGeom>
          <a:noFill/>
          <a:ln>
            <a:noFill/>
          </a:ln>
        </p:spPr>
      </p:pic>
      <p:sp>
        <p:nvSpPr>
          <p:cNvPr id="183" name="Google Shape;183;p9"/>
          <p:cNvSpPr/>
          <p:nvPr/>
        </p:nvSpPr>
        <p:spPr>
          <a:xfrm>
            <a:off x="750094" y="3208241"/>
            <a:ext cx="1164431"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Advanced schema</a:t>
            </a:r>
            <a:endParaRPr b="0" i="0" sz="942" u="none" cap="none" strike="noStrike">
              <a:solidFill>
                <a:schemeClr val="dk1"/>
              </a:solidFill>
              <a:latin typeface="Calibri"/>
              <a:ea typeface="Calibri"/>
              <a:cs typeface="Calibri"/>
              <a:sym typeface="Calibri"/>
            </a:endParaRPr>
          </a:p>
        </p:txBody>
      </p:sp>
      <p:sp>
        <p:nvSpPr>
          <p:cNvPr id="184" name="Google Shape;184;p9"/>
          <p:cNvSpPr/>
          <p:nvPr/>
        </p:nvSpPr>
        <p:spPr>
          <a:xfrm>
            <a:off x="1914525" y="3208241"/>
            <a:ext cx="1762720"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across 60 pages (12+ types)</a:t>
            </a:r>
            <a:endParaRPr b="0" i="0" sz="942" u="none" cap="none" strike="noStrike">
              <a:solidFill>
                <a:schemeClr val="dk1"/>
              </a:solidFill>
              <a:latin typeface="Calibri"/>
              <a:ea typeface="Calibri"/>
              <a:cs typeface="Calibri"/>
              <a:sym typeface="Calibri"/>
            </a:endParaRPr>
          </a:p>
        </p:txBody>
      </p:sp>
      <p:pic>
        <p:nvPicPr>
          <p:cNvPr descr="preencoded.png" id="185" name="Google Shape;185;p9"/>
          <p:cNvPicPr preferRelativeResize="0"/>
          <p:nvPr/>
        </p:nvPicPr>
        <p:blipFill rotWithShape="1">
          <a:blip r:embed="rId11">
            <a:alphaModFix/>
          </a:blip>
          <a:srcRect b="0" l="0" r="0" t="0"/>
          <a:stretch/>
        </p:blipFill>
        <p:spPr>
          <a:xfrm>
            <a:off x="4661297" y="3210027"/>
            <a:ext cx="142875" cy="142875"/>
          </a:xfrm>
          <a:prstGeom prst="rect">
            <a:avLst/>
          </a:prstGeom>
          <a:noFill/>
          <a:ln>
            <a:noFill/>
          </a:ln>
        </p:spPr>
      </p:pic>
      <p:sp>
        <p:nvSpPr>
          <p:cNvPr id="186" name="Google Shape;186;p9"/>
          <p:cNvSpPr/>
          <p:nvPr/>
        </p:nvSpPr>
        <p:spPr>
          <a:xfrm>
            <a:off x="4911328" y="3208241"/>
            <a:ext cx="950119"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Entity mapping</a:t>
            </a:r>
            <a:endParaRPr b="0" i="0" sz="942" u="none" cap="none" strike="noStrike">
              <a:solidFill>
                <a:schemeClr val="dk1"/>
              </a:solidFill>
              <a:latin typeface="Calibri"/>
              <a:ea typeface="Calibri"/>
              <a:cs typeface="Calibri"/>
              <a:sym typeface="Calibri"/>
            </a:endParaRPr>
          </a:p>
        </p:txBody>
      </p:sp>
      <p:sp>
        <p:nvSpPr>
          <p:cNvPr id="187" name="Google Shape;187;p9"/>
          <p:cNvSpPr/>
          <p:nvPr/>
        </p:nvSpPr>
        <p:spPr>
          <a:xfrm>
            <a:off x="5861447" y="3208241"/>
            <a:ext cx="2059186"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and knowledge base architecture</a:t>
            </a:r>
            <a:endParaRPr b="0" i="0" sz="942" u="none" cap="none" strike="noStrike">
              <a:solidFill>
                <a:schemeClr val="dk1"/>
              </a:solidFill>
              <a:latin typeface="Calibri"/>
              <a:ea typeface="Calibri"/>
              <a:cs typeface="Calibri"/>
              <a:sym typeface="Calibri"/>
            </a:endParaRPr>
          </a:p>
        </p:txBody>
      </p:sp>
      <p:pic>
        <p:nvPicPr>
          <p:cNvPr descr="preencoded.png" id="188" name="Google Shape;188;p9"/>
          <p:cNvPicPr preferRelativeResize="0"/>
          <p:nvPr/>
        </p:nvPicPr>
        <p:blipFill rotWithShape="1">
          <a:blip r:embed="rId12">
            <a:alphaModFix/>
          </a:blip>
          <a:srcRect b="0" l="0" r="0" t="0"/>
          <a:stretch/>
        </p:blipFill>
        <p:spPr>
          <a:xfrm>
            <a:off x="500063" y="3570424"/>
            <a:ext cx="142875" cy="142875"/>
          </a:xfrm>
          <a:prstGeom prst="rect">
            <a:avLst/>
          </a:prstGeom>
          <a:noFill/>
          <a:ln>
            <a:noFill/>
          </a:ln>
        </p:spPr>
      </p:pic>
      <p:sp>
        <p:nvSpPr>
          <p:cNvPr id="189" name="Google Shape;189;p9"/>
          <p:cNvSpPr/>
          <p:nvPr/>
        </p:nvSpPr>
        <p:spPr>
          <a:xfrm>
            <a:off x="750094" y="3568638"/>
            <a:ext cx="1510903"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Bi-weekly strategy calls</a:t>
            </a:r>
            <a:endParaRPr b="0" i="0" sz="942" u="none" cap="none" strike="noStrike">
              <a:solidFill>
                <a:schemeClr val="dk1"/>
              </a:solidFill>
              <a:latin typeface="Calibri"/>
              <a:ea typeface="Calibri"/>
              <a:cs typeface="Calibri"/>
              <a:sym typeface="Calibri"/>
            </a:endParaRPr>
          </a:p>
        </p:txBody>
      </p:sp>
      <p:sp>
        <p:nvSpPr>
          <p:cNvPr id="190" name="Google Shape;190;p9"/>
          <p:cNvSpPr/>
          <p:nvPr/>
        </p:nvSpPr>
        <p:spPr>
          <a:xfrm>
            <a:off x="2260997" y="3568638"/>
            <a:ext cx="1532334"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with dedicated strategist</a:t>
            </a:r>
            <a:endParaRPr b="0" i="0" sz="942" u="none" cap="none" strike="noStrike">
              <a:solidFill>
                <a:schemeClr val="dk1"/>
              </a:solidFill>
              <a:latin typeface="Calibri"/>
              <a:ea typeface="Calibri"/>
              <a:cs typeface="Calibri"/>
              <a:sym typeface="Calibri"/>
            </a:endParaRPr>
          </a:p>
        </p:txBody>
      </p:sp>
      <p:pic>
        <p:nvPicPr>
          <p:cNvPr descr="preencoded.png" id="191" name="Google Shape;191;p9"/>
          <p:cNvPicPr preferRelativeResize="0"/>
          <p:nvPr/>
        </p:nvPicPr>
        <p:blipFill rotWithShape="1">
          <a:blip r:embed="rId13">
            <a:alphaModFix/>
          </a:blip>
          <a:srcRect b="0" l="0" r="0" t="0"/>
          <a:stretch/>
        </p:blipFill>
        <p:spPr>
          <a:xfrm>
            <a:off x="4661297" y="3570424"/>
            <a:ext cx="142875" cy="142875"/>
          </a:xfrm>
          <a:prstGeom prst="rect">
            <a:avLst/>
          </a:prstGeom>
          <a:noFill/>
          <a:ln>
            <a:noFill/>
          </a:ln>
        </p:spPr>
      </p:pic>
      <p:sp>
        <p:nvSpPr>
          <p:cNvPr id="192" name="Google Shape;192;p9"/>
          <p:cNvSpPr/>
          <p:nvPr/>
        </p:nvSpPr>
        <p:spPr>
          <a:xfrm>
            <a:off x="4911328" y="3568638"/>
            <a:ext cx="1621631"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1" i="0" lang="en-US" sz="942" u="none" cap="none" strike="noStrike">
                <a:solidFill>
                  <a:srgbClr val="FFFFFF"/>
                </a:solidFill>
                <a:latin typeface="Inter"/>
                <a:ea typeface="Inter"/>
                <a:cs typeface="Inter"/>
                <a:sym typeface="Inter"/>
              </a:rPr>
              <a:t>Competitive AEO analysis</a:t>
            </a:r>
            <a:endParaRPr b="0" i="0" sz="942" u="none" cap="none" strike="noStrike">
              <a:solidFill>
                <a:schemeClr val="dk1"/>
              </a:solidFill>
              <a:latin typeface="Calibri"/>
              <a:ea typeface="Calibri"/>
              <a:cs typeface="Calibri"/>
              <a:sym typeface="Calibri"/>
            </a:endParaRPr>
          </a:p>
        </p:txBody>
      </p:sp>
      <p:sp>
        <p:nvSpPr>
          <p:cNvPr id="193" name="Google Shape;193;p9"/>
          <p:cNvSpPr/>
          <p:nvPr/>
        </p:nvSpPr>
        <p:spPr>
          <a:xfrm>
            <a:off x="6532959" y="3568638"/>
            <a:ext cx="1519833" cy="15537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tracking top competitors</a:t>
            </a:r>
            <a:endParaRPr b="0" i="0" sz="942" u="none" cap="none" strike="noStrike">
              <a:solidFill>
                <a:schemeClr val="dk1"/>
              </a:solidFill>
              <a:latin typeface="Calibri"/>
              <a:ea typeface="Calibri"/>
              <a:cs typeface="Calibri"/>
              <a:sym typeface="Calibri"/>
            </a:endParaRPr>
          </a:p>
        </p:txBody>
      </p:sp>
      <p:sp>
        <p:nvSpPr>
          <p:cNvPr id="194" name="Google Shape;194;p9"/>
          <p:cNvSpPr/>
          <p:nvPr/>
        </p:nvSpPr>
        <p:spPr>
          <a:xfrm>
            <a:off x="500063" y="3952252"/>
            <a:ext cx="8143875" cy="771525"/>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p:nvPr/>
        </p:nvSpPr>
        <p:spPr>
          <a:xfrm>
            <a:off x="750094" y="4191567"/>
            <a:ext cx="1891475" cy="235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38"/>
              <a:buFont typeface="Noto Sans"/>
              <a:buNone/>
            </a:pPr>
            <a:r>
              <a:rPr b="1" i="0" lang="en-US" sz="1238" u="none" cap="none" strike="noStrike">
                <a:solidFill>
                  <a:srgbClr val="FFFFFF"/>
                </a:solidFill>
                <a:latin typeface="Noto Sans"/>
                <a:ea typeface="Noto Sans"/>
                <a:cs typeface="Noto Sans"/>
                <a:sym typeface="Noto Sans"/>
              </a:rPr>
              <a:t>Expected Year 1 Results:</a:t>
            </a:r>
            <a:endParaRPr b="0" i="0" sz="1238" u="none" cap="none" strike="noStrike">
              <a:solidFill>
                <a:schemeClr val="dk1"/>
              </a:solidFill>
              <a:latin typeface="Calibri"/>
              <a:ea typeface="Calibri"/>
              <a:cs typeface="Calibri"/>
              <a:sym typeface="Calibri"/>
            </a:endParaRPr>
          </a:p>
        </p:txBody>
      </p:sp>
      <p:sp>
        <p:nvSpPr>
          <p:cNvPr id="196" name="Google Shape;196;p9"/>
          <p:cNvSpPr/>
          <p:nvPr/>
        </p:nvSpPr>
        <p:spPr>
          <a:xfrm>
            <a:off x="3929537" y="4130846"/>
            <a:ext cx="1076948"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800"/>
              <a:buFont typeface="Noto Sans"/>
              <a:buNone/>
            </a:pPr>
            <a:r>
              <a:rPr b="1" i="0" lang="en-US" sz="1800" u="none" cap="none" strike="noStrike">
                <a:solidFill>
                  <a:srgbClr val="E94560"/>
                </a:solidFill>
                <a:latin typeface="Noto Sans"/>
                <a:ea typeface="Noto Sans"/>
                <a:cs typeface="Noto Sans"/>
                <a:sym typeface="Noto Sans"/>
              </a:rPr>
              <a:t>100-200%</a:t>
            </a:r>
            <a:endParaRPr b="0" i="0" sz="1800" u="none" cap="none" strike="noStrike">
              <a:solidFill>
                <a:schemeClr val="dk1"/>
              </a:solidFill>
              <a:latin typeface="Calibri"/>
              <a:ea typeface="Calibri"/>
              <a:cs typeface="Calibri"/>
              <a:sym typeface="Calibri"/>
            </a:endParaRPr>
          </a:p>
        </p:txBody>
      </p:sp>
      <p:sp>
        <p:nvSpPr>
          <p:cNvPr id="197" name="Google Shape;197;p9"/>
          <p:cNvSpPr/>
          <p:nvPr/>
        </p:nvSpPr>
        <p:spPr>
          <a:xfrm>
            <a:off x="3929537" y="4395164"/>
            <a:ext cx="1076948"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0" i="0" lang="en-US" sz="732" u="none" cap="none" strike="noStrike">
                <a:solidFill>
                  <a:srgbClr val="FFFFFF"/>
                </a:solidFill>
                <a:latin typeface="Noto Sans"/>
                <a:ea typeface="Noto Sans"/>
                <a:cs typeface="Noto Sans"/>
                <a:sym typeface="Noto Sans"/>
              </a:rPr>
              <a:t>Traffic Increase</a:t>
            </a:r>
            <a:endParaRPr b="0" i="0" sz="732" u="none" cap="none" strike="noStrike">
              <a:solidFill>
                <a:schemeClr val="dk1"/>
              </a:solidFill>
              <a:latin typeface="Calibri"/>
              <a:ea typeface="Calibri"/>
              <a:cs typeface="Calibri"/>
              <a:sym typeface="Calibri"/>
            </a:endParaRPr>
          </a:p>
        </p:txBody>
      </p:sp>
      <p:sp>
        <p:nvSpPr>
          <p:cNvPr id="198" name="Google Shape;198;p9"/>
          <p:cNvSpPr/>
          <p:nvPr/>
        </p:nvSpPr>
        <p:spPr>
          <a:xfrm>
            <a:off x="5292235" y="4130846"/>
            <a:ext cx="601694"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800"/>
              <a:buFont typeface="Noto Sans"/>
              <a:buNone/>
            </a:pPr>
            <a:r>
              <a:rPr b="1" i="0" lang="en-US" sz="1800" u="none" cap="none" strike="noStrike">
                <a:solidFill>
                  <a:srgbClr val="E94560"/>
                </a:solidFill>
                <a:latin typeface="Noto Sans"/>
                <a:ea typeface="Noto Sans"/>
                <a:cs typeface="Noto Sans"/>
                <a:sym typeface="Noto Sans"/>
              </a:rPr>
              <a:t>25-50</a:t>
            </a:r>
            <a:endParaRPr b="0" i="0" sz="1800" u="none" cap="none" strike="noStrike">
              <a:solidFill>
                <a:schemeClr val="dk1"/>
              </a:solidFill>
              <a:latin typeface="Calibri"/>
              <a:ea typeface="Calibri"/>
              <a:cs typeface="Calibri"/>
              <a:sym typeface="Calibri"/>
            </a:endParaRPr>
          </a:p>
        </p:txBody>
      </p:sp>
      <p:sp>
        <p:nvSpPr>
          <p:cNvPr id="199" name="Google Shape;199;p9"/>
          <p:cNvSpPr/>
          <p:nvPr/>
        </p:nvSpPr>
        <p:spPr>
          <a:xfrm>
            <a:off x="5292235" y="4395164"/>
            <a:ext cx="601694"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0" i="0" lang="en-US" sz="732" u="none" cap="none" strike="noStrike">
                <a:solidFill>
                  <a:srgbClr val="FFFFFF"/>
                </a:solidFill>
                <a:latin typeface="Noto Sans"/>
                <a:ea typeface="Noto Sans"/>
                <a:cs typeface="Noto Sans"/>
                <a:sym typeface="Noto Sans"/>
              </a:rPr>
              <a:t>AI Citations</a:t>
            </a:r>
            <a:endParaRPr b="0" i="0" sz="732" u="none" cap="none" strike="noStrike">
              <a:solidFill>
                <a:schemeClr val="dk1"/>
              </a:solidFill>
              <a:latin typeface="Calibri"/>
              <a:ea typeface="Calibri"/>
              <a:cs typeface="Calibri"/>
              <a:sym typeface="Calibri"/>
            </a:endParaRPr>
          </a:p>
        </p:txBody>
      </p:sp>
      <p:sp>
        <p:nvSpPr>
          <p:cNvPr id="200" name="Google Shape;200;p9"/>
          <p:cNvSpPr/>
          <p:nvPr/>
        </p:nvSpPr>
        <p:spPr>
          <a:xfrm>
            <a:off x="6179679" y="4130846"/>
            <a:ext cx="851529"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800"/>
              <a:buFont typeface="Noto Sans"/>
              <a:buNone/>
            </a:pPr>
            <a:r>
              <a:rPr b="1" i="0" lang="en-US" sz="1800" u="none" cap="none" strike="noStrike">
                <a:solidFill>
                  <a:srgbClr val="E94560"/>
                </a:solidFill>
                <a:latin typeface="Noto Sans"/>
                <a:ea typeface="Noto Sans"/>
                <a:cs typeface="Noto Sans"/>
                <a:sym typeface="Noto Sans"/>
              </a:rPr>
              <a:t>15-25</a:t>
            </a:r>
            <a:endParaRPr b="0" i="0" sz="1800" u="none" cap="none" strike="noStrike">
              <a:solidFill>
                <a:schemeClr val="dk1"/>
              </a:solidFill>
              <a:latin typeface="Calibri"/>
              <a:ea typeface="Calibri"/>
              <a:cs typeface="Calibri"/>
              <a:sym typeface="Calibri"/>
            </a:endParaRPr>
          </a:p>
        </p:txBody>
      </p:sp>
      <p:sp>
        <p:nvSpPr>
          <p:cNvPr id="201" name="Google Shape;201;p9"/>
          <p:cNvSpPr/>
          <p:nvPr/>
        </p:nvSpPr>
        <p:spPr>
          <a:xfrm>
            <a:off x="6179679" y="4395164"/>
            <a:ext cx="851529"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0" i="0" lang="en-US" sz="732" u="none" cap="none" strike="noStrike">
                <a:solidFill>
                  <a:srgbClr val="FFFFFF"/>
                </a:solidFill>
                <a:latin typeface="Noto Sans"/>
                <a:ea typeface="Noto Sans"/>
                <a:cs typeface="Noto Sans"/>
                <a:sym typeface="Noto Sans"/>
              </a:rPr>
              <a:t>Featured Snippets</a:t>
            </a:r>
            <a:endParaRPr b="0" i="0" sz="732" u="none" cap="none" strike="noStrike">
              <a:solidFill>
                <a:schemeClr val="dk1"/>
              </a:solidFill>
              <a:latin typeface="Calibri"/>
              <a:ea typeface="Calibri"/>
              <a:cs typeface="Calibri"/>
              <a:sym typeface="Calibri"/>
            </a:endParaRPr>
          </a:p>
        </p:txBody>
      </p:sp>
      <p:sp>
        <p:nvSpPr>
          <p:cNvPr id="202" name="Google Shape;202;p9"/>
          <p:cNvSpPr/>
          <p:nvPr/>
        </p:nvSpPr>
        <p:spPr>
          <a:xfrm>
            <a:off x="7316958" y="4130846"/>
            <a:ext cx="1076948"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800"/>
              <a:buFont typeface="Noto Sans"/>
              <a:buNone/>
            </a:pPr>
            <a:r>
              <a:rPr b="1" i="0" lang="en-US" sz="1800" u="none" cap="none" strike="noStrike">
                <a:solidFill>
                  <a:srgbClr val="E94560"/>
                </a:solidFill>
                <a:latin typeface="Noto Sans"/>
                <a:ea typeface="Noto Sans"/>
                <a:cs typeface="Noto Sans"/>
                <a:sym typeface="Noto Sans"/>
              </a:rPr>
              <a:t>200-300%</a:t>
            </a:r>
            <a:endParaRPr b="0" i="0" sz="1800" u="none" cap="none" strike="noStrike">
              <a:solidFill>
                <a:schemeClr val="dk1"/>
              </a:solidFill>
              <a:latin typeface="Calibri"/>
              <a:ea typeface="Calibri"/>
              <a:cs typeface="Calibri"/>
              <a:sym typeface="Calibri"/>
            </a:endParaRPr>
          </a:p>
        </p:txBody>
      </p:sp>
      <p:sp>
        <p:nvSpPr>
          <p:cNvPr id="203" name="Google Shape;203;p9"/>
          <p:cNvSpPr/>
          <p:nvPr/>
        </p:nvSpPr>
        <p:spPr>
          <a:xfrm>
            <a:off x="7316958" y="4395164"/>
            <a:ext cx="1076948"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0" i="0" lang="en-US" sz="732" u="none" cap="none" strike="noStrike">
                <a:solidFill>
                  <a:srgbClr val="FFFFFF"/>
                </a:solidFill>
                <a:latin typeface="Noto Sans"/>
                <a:ea typeface="Noto Sans"/>
                <a:cs typeface="Noto Sans"/>
                <a:sym typeface="Noto Sans"/>
              </a:rPr>
              <a:t>ROI</a:t>
            </a:r>
            <a:endParaRPr b="0" i="0" sz="732"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descr="preencoded.png" id="209" name="Google Shape;209;p10"/>
          <p:cNvPicPr preferRelativeResize="0"/>
          <p:nvPr/>
        </p:nvPicPr>
        <p:blipFill rotWithShape="1">
          <a:blip r:embed="rId3">
            <a:alphaModFix/>
          </a:blip>
          <a:srcRect b="0" l="0" r="0" t="0"/>
          <a:stretch/>
        </p:blipFill>
        <p:spPr>
          <a:xfrm>
            <a:off x="0" y="0"/>
            <a:ext cx="9144000" cy="5430589"/>
          </a:xfrm>
          <a:prstGeom prst="rect">
            <a:avLst/>
          </a:prstGeom>
          <a:noFill/>
          <a:ln>
            <a:noFill/>
          </a:ln>
        </p:spPr>
      </p:pic>
      <p:sp>
        <p:nvSpPr>
          <p:cNvPr id="210" name="Google Shape;210;p10"/>
          <p:cNvSpPr/>
          <p:nvPr/>
        </p:nvSpPr>
        <p:spPr>
          <a:xfrm>
            <a:off x="500063" y="357188"/>
            <a:ext cx="8143875"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700"/>
              <a:buFont typeface="Inter"/>
              <a:buNone/>
            </a:pPr>
            <a:r>
              <a:rPr b="1" i="0" lang="en-US" sz="2700" u="none" cap="none" strike="noStrike">
                <a:solidFill>
                  <a:srgbClr val="E94560"/>
                </a:solidFill>
                <a:latin typeface="Inter"/>
                <a:ea typeface="Inter"/>
                <a:cs typeface="Inter"/>
                <a:sym typeface="Inter"/>
              </a:rPr>
              <a:t> SPARK Enterprise™</a:t>
            </a:r>
            <a:endParaRPr b="0" i="0" sz="2700" u="none" cap="none" strike="noStrike">
              <a:solidFill>
                <a:schemeClr val="dk1"/>
              </a:solidFill>
              <a:latin typeface="Calibri"/>
              <a:ea typeface="Calibri"/>
              <a:cs typeface="Calibri"/>
              <a:sym typeface="Calibri"/>
            </a:endParaRPr>
          </a:p>
        </p:txBody>
      </p:sp>
      <p:sp>
        <p:nvSpPr>
          <p:cNvPr id="211" name="Google Shape;211;p10"/>
          <p:cNvSpPr/>
          <p:nvPr/>
        </p:nvSpPr>
        <p:spPr>
          <a:xfrm>
            <a:off x="500063" y="942975"/>
            <a:ext cx="8143875"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0" i="0" lang="en-US" sz="1350" u="none" cap="none" strike="noStrike">
                <a:solidFill>
                  <a:srgbClr val="FFFFFF"/>
                </a:solidFill>
                <a:latin typeface="Inter"/>
                <a:ea typeface="Inter"/>
                <a:cs typeface="Inter"/>
                <a:sym typeface="Inter"/>
              </a:rPr>
              <a:t>Dominant AI Search Presence for Industry Leaders</a:t>
            </a:r>
            <a:endParaRPr b="0" i="0" sz="1350" u="none" cap="none" strike="noStrike">
              <a:solidFill>
                <a:schemeClr val="dk1"/>
              </a:solidFill>
              <a:latin typeface="Calibri"/>
              <a:ea typeface="Calibri"/>
              <a:cs typeface="Calibri"/>
              <a:sym typeface="Calibri"/>
            </a:endParaRPr>
          </a:p>
        </p:txBody>
      </p:sp>
      <p:sp>
        <p:nvSpPr>
          <p:cNvPr id="212" name="Google Shape;212;p10"/>
          <p:cNvSpPr/>
          <p:nvPr/>
        </p:nvSpPr>
        <p:spPr>
          <a:xfrm>
            <a:off x="500063" y="1307306"/>
            <a:ext cx="8143875" cy="4500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363"/>
              <a:buFont typeface="Noto Sans"/>
              <a:buNone/>
            </a:pPr>
            <a:r>
              <a:rPr b="1" i="0" lang="en-US" sz="2363" u="none" cap="none" strike="noStrike">
                <a:solidFill>
                  <a:srgbClr val="FFFFFF"/>
                </a:solidFill>
                <a:latin typeface="Noto Sans"/>
                <a:ea typeface="Noto Sans"/>
                <a:cs typeface="Noto Sans"/>
                <a:sym typeface="Noto Sans"/>
              </a:rPr>
              <a:t>$12,997/month</a:t>
            </a:r>
            <a:endParaRPr b="0" i="0" sz="2363" u="none" cap="none" strike="noStrike">
              <a:solidFill>
                <a:schemeClr val="dk1"/>
              </a:solidFill>
              <a:latin typeface="Calibri"/>
              <a:ea typeface="Calibri"/>
              <a:cs typeface="Calibri"/>
              <a:sym typeface="Calibri"/>
            </a:endParaRPr>
          </a:p>
        </p:txBody>
      </p:sp>
      <p:sp>
        <p:nvSpPr>
          <p:cNvPr id="213" name="Google Shape;213;p10"/>
          <p:cNvSpPr/>
          <p:nvPr/>
        </p:nvSpPr>
        <p:spPr>
          <a:xfrm>
            <a:off x="500063" y="1793081"/>
            <a:ext cx="8143875" cy="192881"/>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Up to 250 pages optimized | 12-month program</a:t>
            </a:r>
            <a:endParaRPr b="0" i="0" sz="942" u="none" cap="none" strike="noStrike">
              <a:solidFill>
                <a:schemeClr val="dk1"/>
              </a:solidFill>
              <a:latin typeface="Calibri"/>
              <a:ea typeface="Calibri"/>
              <a:cs typeface="Calibri"/>
              <a:sym typeface="Calibri"/>
            </a:endParaRPr>
          </a:p>
        </p:txBody>
      </p:sp>
      <p:sp>
        <p:nvSpPr>
          <p:cNvPr id="214" name="Google Shape;214;p10"/>
          <p:cNvSpPr/>
          <p:nvPr/>
        </p:nvSpPr>
        <p:spPr>
          <a:xfrm>
            <a:off x="500063" y="2271713"/>
            <a:ext cx="8143875" cy="235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238"/>
              <a:buFont typeface="Inter"/>
              <a:buNone/>
            </a:pPr>
            <a:r>
              <a:rPr b="1" i="0" lang="en-US" sz="1238" u="none" cap="none" strike="noStrike">
                <a:solidFill>
                  <a:srgbClr val="E94560"/>
                </a:solidFill>
                <a:latin typeface="Inter"/>
                <a:ea typeface="Inter"/>
                <a:cs typeface="Inter"/>
                <a:sym typeface="Inter"/>
              </a:rPr>
              <a:t>Everything in Foundation &amp; Growth, Plus:</a:t>
            </a:r>
            <a:endParaRPr b="0" i="0" sz="1238" u="none" cap="none" strike="noStrike">
              <a:solidFill>
                <a:schemeClr val="dk1"/>
              </a:solidFill>
              <a:latin typeface="Calibri"/>
              <a:ea typeface="Calibri"/>
              <a:cs typeface="Calibri"/>
              <a:sym typeface="Calibri"/>
            </a:endParaRPr>
          </a:p>
        </p:txBody>
      </p:sp>
      <p:sp>
        <p:nvSpPr>
          <p:cNvPr id="215" name="Google Shape;215;p10"/>
          <p:cNvSpPr/>
          <p:nvPr/>
        </p:nvSpPr>
        <p:spPr>
          <a:xfrm>
            <a:off x="500063" y="2686050"/>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6" name="Google Shape;216;p10"/>
          <p:cNvPicPr preferRelativeResize="0"/>
          <p:nvPr/>
        </p:nvPicPr>
        <p:blipFill rotWithShape="1">
          <a:blip r:embed="rId4">
            <a:alphaModFix/>
          </a:blip>
          <a:srcRect b="0" l="0" r="0" t="0"/>
          <a:stretch/>
        </p:blipFill>
        <p:spPr>
          <a:xfrm>
            <a:off x="678656" y="2916436"/>
            <a:ext cx="175022" cy="200025"/>
          </a:xfrm>
          <a:prstGeom prst="rect">
            <a:avLst/>
          </a:prstGeom>
          <a:noFill/>
          <a:ln>
            <a:noFill/>
          </a:ln>
        </p:spPr>
      </p:pic>
      <p:sp>
        <p:nvSpPr>
          <p:cNvPr id="217" name="Google Shape;217;p10"/>
          <p:cNvSpPr/>
          <p:nvPr/>
        </p:nvSpPr>
        <p:spPr>
          <a:xfrm>
            <a:off x="678656" y="3282553"/>
            <a:ext cx="1728788"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100 Knowledge Base Articles</a:t>
            </a:r>
            <a:endParaRPr b="0" i="0" sz="889" u="none" cap="none" strike="noStrike">
              <a:solidFill>
                <a:schemeClr val="dk1"/>
              </a:solidFill>
              <a:latin typeface="Calibri"/>
              <a:ea typeface="Calibri"/>
              <a:cs typeface="Calibri"/>
              <a:sym typeface="Calibri"/>
            </a:endParaRPr>
          </a:p>
        </p:txBody>
      </p:sp>
      <p:sp>
        <p:nvSpPr>
          <p:cNvPr id="218" name="Google Shape;218;p10"/>
          <p:cNvSpPr/>
          <p:nvPr/>
        </p:nvSpPr>
        <p:spPr>
          <a:xfrm>
            <a:off x="678656" y="3452552"/>
            <a:ext cx="1787723"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establishing definitive authority</a:t>
            </a:r>
            <a:endParaRPr b="0" i="0" sz="889" u="none" cap="none" strike="noStrike">
              <a:solidFill>
                <a:schemeClr val="dk1"/>
              </a:solidFill>
              <a:latin typeface="Calibri"/>
              <a:ea typeface="Calibri"/>
              <a:cs typeface="Calibri"/>
              <a:sym typeface="Calibri"/>
            </a:endParaRPr>
          </a:p>
        </p:txBody>
      </p:sp>
      <p:sp>
        <p:nvSpPr>
          <p:cNvPr id="219" name="Google Shape;219;p10"/>
          <p:cNvSpPr/>
          <p:nvPr/>
        </p:nvSpPr>
        <p:spPr>
          <a:xfrm>
            <a:off x="3274209" y="2686050"/>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0" name="Google Shape;220;p10"/>
          <p:cNvPicPr preferRelativeResize="0"/>
          <p:nvPr/>
        </p:nvPicPr>
        <p:blipFill rotWithShape="1">
          <a:blip r:embed="rId5">
            <a:alphaModFix/>
          </a:blip>
          <a:srcRect b="0" l="0" r="0" t="0"/>
          <a:stretch/>
        </p:blipFill>
        <p:spPr>
          <a:xfrm>
            <a:off x="3452803" y="2916436"/>
            <a:ext cx="150019" cy="200025"/>
          </a:xfrm>
          <a:prstGeom prst="rect">
            <a:avLst/>
          </a:prstGeom>
          <a:noFill/>
          <a:ln>
            <a:noFill/>
          </a:ln>
        </p:spPr>
      </p:pic>
      <p:sp>
        <p:nvSpPr>
          <p:cNvPr id="221" name="Google Shape;221;p10"/>
          <p:cNvSpPr/>
          <p:nvPr/>
        </p:nvSpPr>
        <p:spPr>
          <a:xfrm>
            <a:off x="3452803" y="3282553"/>
            <a:ext cx="1103709"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 Ultimate Guides</a:t>
            </a:r>
            <a:endParaRPr b="0" i="0" sz="889" u="none" cap="none" strike="noStrike">
              <a:solidFill>
                <a:schemeClr val="dk1"/>
              </a:solidFill>
              <a:latin typeface="Calibri"/>
              <a:ea typeface="Calibri"/>
              <a:cs typeface="Calibri"/>
              <a:sym typeface="Calibri"/>
            </a:endParaRPr>
          </a:p>
        </p:txBody>
      </p:sp>
      <p:sp>
        <p:nvSpPr>
          <p:cNvPr id="222" name="Google Shape;222;p10"/>
          <p:cNvSpPr/>
          <p:nvPr/>
        </p:nvSpPr>
        <p:spPr>
          <a:xfrm>
            <a:off x="4556513" y="3282553"/>
            <a:ext cx="776883"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(5,000-7,000 </a:t>
            </a:r>
            <a:endParaRPr b="0" i="0" sz="889" u="none" cap="none" strike="noStrike">
              <a:solidFill>
                <a:schemeClr val="dk1"/>
              </a:solidFill>
              <a:latin typeface="Calibri"/>
              <a:ea typeface="Calibri"/>
              <a:cs typeface="Calibri"/>
              <a:sym typeface="Calibri"/>
            </a:endParaRPr>
          </a:p>
        </p:txBody>
      </p:sp>
      <p:sp>
        <p:nvSpPr>
          <p:cNvPr id="223" name="Google Shape;223;p10"/>
          <p:cNvSpPr/>
          <p:nvPr/>
        </p:nvSpPr>
        <p:spPr>
          <a:xfrm>
            <a:off x="3452803" y="3452552"/>
            <a:ext cx="716161"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words each)</a:t>
            </a:r>
            <a:endParaRPr b="0" i="0" sz="889" u="none" cap="none" strike="noStrike">
              <a:solidFill>
                <a:schemeClr val="dk1"/>
              </a:solidFill>
              <a:latin typeface="Calibri"/>
              <a:ea typeface="Calibri"/>
              <a:cs typeface="Calibri"/>
              <a:sym typeface="Calibri"/>
            </a:endParaRPr>
          </a:p>
        </p:txBody>
      </p:sp>
      <p:sp>
        <p:nvSpPr>
          <p:cNvPr id="224" name="Google Shape;224;p10"/>
          <p:cNvSpPr/>
          <p:nvPr/>
        </p:nvSpPr>
        <p:spPr>
          <a:xfrm>
            <a:off x="6048356" y="2686050"/>
            <a:ext cx="2595581"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5" name="Google Shape;225;p10"/>
          <p:cNvPicPr preferRelativeResize="0"/>
          <p:nvPr/>
        </p:nvPicPr>
        <p:blipFill rotWithShape="1">
          <a:blip r:embed="rId6">
            <a:alphaModFix/>
          </a:blip>
          <a:srcRect b="0" l="0" r="0" t="0"/>
          <a:stretch/>
        </p:blipFill>
        <p:spPr>
          <a:xfrm>
            <a:off x="6226950" y="2916436"/>
            <a:ext cx="200025" cy="200025"/>
          </a:xfrm>
          <a:prstGeom prst="rect">
            <a:avLst/>
          </a:prstGeom>
          <a:noFill/>
          <a:ln>
            <a:noFill/>
          </a:ln>
        </p:spPr>
      </p:pic>
      <p:sp>
        <p:nvSpPr>
          <p:cNvPr id="226" name="Google Shape;226;p10"/>
          <p:cNvSpPr/>
          <p:nvPr/>
        </p:nvSpPr>
        <p:spPr>
          <a:xfrm>
            <a:off x="6226950" y="3282553"/>
            <a:ext cx="1475184"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Original Research Report</a:t>
            </a:r>
            <a:endParaRPr b="0" i="0" sz="889" u="none" cap="none" strike="noStrike">
              <a:solidFill>
                <a:schemeClr val="dk1"/>
              </a:solidFill>
              <a:latin typeface="Calibri"/>
              <a:ea typeface="Calibri"/>
              <a:cs typeface="Calibri"/>
              <a:sym typeface="Calibri"/>
            </a:endParaRPr>
          </a:p>
        </p:txBody>
      </p:sp>
      <p:sp>
        <p:nvSpPr>
          <p:cNvPr id="227" name="Google Shape;227;p10"/>
          <p:cNvSpPr/>
          <p:nvPr/>
        </p:nvSpPr>
        <p:spPr>
          <a:xfrm>
            <a:off x="7702135" y="3282553"/>
            <a:ext cx="651867"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generating </a:t>
            </a:r>
            <a:endParaRPr b="0" i="0" sz="889" u="none" cap="none" strike="noStrike">
              <a:solidFill>
                <a:schemeClr val="dk1"/>
              </a:solidFill>
              <a:latin typeface="Calibri"/>
              <a:ea typeface="Calibri"/>
              <a:cs typeface="Calibri"/>
              <a:sym typeface="Calibri"/>
            </a:endParaRPr>
          </a:p>
        </p:txBody>
      </p:sp>
      <p:sp>
        <p:nvSpPr>
          <p:cNvPr id="228" name="Google Shape;228;p10"/>
          <p:cNvSpPr/>
          <p:nvPr/>
        </p:nvSpPr>
        <p:spPr>
          <a:xfrm>
            <a:off x="6226950" y="3452552"/>
            <a:ext cx="884039"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media attention</a:t>
            </a:r>
            <a:endParaRPr b="0" i="0" sz="889" u="none" cap="none" strike="noStrike">
              <a:solidFill>
                <a:schemeClr val="dk1"/>
              </a:solidFill>
              <a:latin typeface="Calibri"/>
              <a:ea typeface="Calibri"/>
              <a:cs typeface="Calibri"/>
              <a:sym typeface="Calibri"/>
            </a:endParaRPr>
          </a:p>
        </p:txBody>
      </p:sp>
      <p:sp>
        <p:nvSpPr>
          <p:cNvPr id="229" name="Google Shape;229;p10"/>
          <p:cNvSpPr/>
          <p:nvPr/>
        </p:nvSpPr>
        <p:spPr>
          <a:xfrm>
            <a:off x="500063" y="3969023"/>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p10"/>
          <p:cNvPicPr preferRelativeResize="0"/>
          <p:nvPr/>
        </p:nvPicPr>
        <p:blipFill rotWithShape="1">
          <a:blip r:embed="rId7">
            <a:alphaModFix/>
          </a:blip>
          <a:srcRect b="0" l="0" r="0" t="0"/>
          <a:stretch/>
        </p:blipFill>
        <p:spPr>
          <a:xfrm>
            <a:off x="678656" y="4199409"/>
            <a:ext cx="225028" cy="200025"/>
          </a:xfrm>
          <a:prstGeom prst="rect">
            <a:avLst/>
          </a:prstGeom>
          <a:noFill/>
          <a:ln>
            <a:noFill/>
          </a:ln>
        </p:spPr>
      </p:pic>
      <p:sp>
        <p:nvSpPr>
          <p:cNvPr id="231" name="Google Shape;231;p10"/>
          <p:cNvSpPr/>
          <p:nvPr/>
        </p:nvSpPr>
        <p:spPr>
          <a:xfrm>
            <a:off x="678656" y="4565526"/>
            <a:ext cx="1287661"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 Professional Videos</a:t>
            </a:r>
            <a:endParaRPr b="0" i="0" sz="889" u="none" cap="none" strike="noStrike">
              <a:solidFill>
                <a:schemeClr val="dk1"/>
              </a:solidFill>
              <a:latin typeface="Calibri"/>
              <a:ea typeface="Calibri"/>
              <a:cs typeface="Calibri"/>
              <a:sym typeface="Calibri"/>
            </a:endParaRPr>
          </a:p>
        </p:txBody>
      </p:sp>
      <p:sp>
        <p:nvSpPr>
          <p:cNvPr id="232" name="Google Shape;232;p10"/>
          <p:cNvSpPr/>
          <p:nvPr/>
        </p:nvSpPr>
        <p:spPr>
          <a:xfrm>
            <a:off x="1966317" y="4565526"/>
            <a:ext cx="942975"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optimized for AI </a:t>
            </a:r>
            <a:endParaRPr b="0" i="0" sz="889" u="none" cap="none" strike="noStrike">
              <a:solidFill>
                <a:schemeClr val="dk1"/>
              </a:solidFill>
              <a:latin typeface="Calibri"/>
              <a:ea typeface="Calibri"/>
              <a:cs typeface="Calibri"/>
              <a:sym typeface="Calibri"/>
            </a:endParaRPr>
          </a:p>
        </p:txBody>
      </p:sp>
      <p:sp>
        <p:nvSpPr>
          <p:cNvPr id="233" name="Google Shape;233;p10"/>
          <p:cNvSpPr/>
          <p:nvPr/>
        </p:nvSpPr>
        <p:spPr>
          <a:xfrm>
            <a:off x="678656" y="4735525"/>
            <a:ext cx="828675"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understanding</a:t>
            </a:r>
            <a:endParaRPr b="0" i="0" sz="889" u="none" cap="none" strike="noStrike">
              <a:solidFill>
                <a:schemeClr val="dk1"/>
              </a:solidFill>
              <a:latin typeface="Calibri"/>
              <a:ea typeface="Calibri"/>
              <a:cs typeface="Calibri"/>
              <a:sym typeface="Calibri"/>
            </a:endParaRPr>
          </a:p>
        </p:txBody>
      </p:sp>
      <p:sp>
        <p:nvSpPr>
          <p:cNvPr id="234" name="Google Shape;234;p10"/>
          <p:cNvSpPr/>
          <p:nvPr/>
        </p:nvSpPr>
        <p:spPr>
          <a:xfrm>
            <a:off x="3274209" y="3969023"/>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5" name="Google Shape;235;p10"/>
          <p:cNvPicPr preferRelativeResize="0"/>
          <p:nvPr/>
        </p:nvPicPr>
        <p:blipFill rotWithShape="1">
          <a:blip r:embed="rId8">
            <a:alphaModFix/>
          </a:blip>
          <a:srcRect b="0" l="0" r="0" t="0"/>
          <a:stretch/>
        </p:blipFill>
        <p:spPr>
          <a:xfrm>
            <a:off x="3452803" y="4199409"/>
            <a:ext cx="225028" cy="200025"/>
          </a:xfrm>
          <a:prstGeom prst="rect">
            <a:avLst/>
          </a:prstGeom>
          <a:noFill/>
          <a:ln>
            <a:noFill/>
          </a:ln>
        </p:spPr>
      </p:pic>
      <p:sp>
        <p:nvSpPr>
          <p:cNvPr id="236" name="Google Shape;236;p10"/>
          <p:cNvSpPr/>
          <p:nvPr/>
        </p:nvSpPr>
        <p:spPr>
          <a:xfrm>
            <a:off x="3452803" y="4565526"/>
            <a:ext cx="1880592"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Knowledge Graph Development</a:t>
            </a:r>
            <a:endParaRPr b="0" i="0" sz="889" u="none" cap="none" strike="noStrike">
              <a:solidFill>
                <a:schemeClr val="dk1"/>
              </a:solidFill>
              <a:latin typeface="Calibri"/>
              <a:ea typeface="Calibri"/>
              <a:cs typeface="Calibri"/>
              <a:sym typeface="Calibri"/>
            </a:endParaRPr>
          </a:p>
        </p:txBody>
      </p:sp>
      <p:sp>
        <p:nvSpPr>
          <p:cNvPr id="237" name="Google Shape;237;p10"/>
          <p:cNvSpPr/>
          <p:nvPr/>
        </p:nvSpPr>
        <p:spPr>
          <a:xfrm>
            <a:off x="3452803" y="4735525"/>
            <a:ext cx="1248370"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connecting all entities</a:t>
            </a:r>
            <a:endParaRPr b="0" i="0" sz="889" u="none" cap="none" strike="noStrike">
              <a:solidFill>
                <a:schemeClr val="dk1"/>
              </a:solidFill>
              <a:latin typeface="Calibri"/>
              <a:ea typeface="Calibri"/>
              <a:cs typeface="Calibri"/>
              <a:sym typeface="Calibri"/>
            </a:endParaRPr>
          </a:p>
        </p:txBody>
      </p:sp>
      <p:sp>
        <p:nvSpPr>
          <p:cNvPr id="238" name="Google Shape;238;p10"/>
          <p:cNvSpPr/>
          <p:nvPr/>
        </p:nvSpPr>
        <p:spPr>
          <a:xfrm>
            <a:off x="6048356" y="3969023"/>
            <a:ext cx="2595581"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9" name="Google Shape;239;p10"/>
          <p:cNvPicPr preferRelativeResize="0"/>
          <p:nvPr/>
        </p:nvPicPr>
        <p:blipFill rotWithShape="1">
          <a:blip r:embed="rId9">
            <a:alphaModFix/>
          </a:blip>
          <a:srcRect b="0" l="0" r="0" t="0"/>
          <a:stretch/>
        </p:blipFill>
        <p:spPr>
          <a:xfrm>
            <a:off x="6226950" y="4199409"/>
            <a:ext cx="250031" cy="200025"/>
          </a:xfrm>
          <a:prstGeom prst="rect">
            <a:avLst/>
          </a:prstGeom>
          <a:noFill/>
          <a:ln>
            <a:noFill/>
          </a:ln>
        </p:spPr>
      </p:pic>
      <p:sp>
        <p:nvSpPr>
          <p:cNvPr id="240" name="Google Shape;240;p10"/>
          <p:cNvSpPr/>
          <p:nvPr/>
        </p:nvSpPr>
        <p:spPr>
          <a:xfrm>
            <a:off x="6226950" y="4565526"/>
            <a:ext cx="946547"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API Integrations</a:t>
            </a:r>
            <a:endParaRPr b="0" i="0" sz="889" u="none" cap="none" strike="noStrike">
              <a:solidFill>
                <a:schemeClr val="dk1"/>
              </a:solidFill>
              <a:latin typeface="Calibri"/>
              <a:ea typeface="Calibri"/>
              <a:cs typeface="Calibri"/>
              <a:sym typeface="Calibri"/>
            </a:endParaRPr>
          </a:p>
        </p:txBody>
      </p:sp>
      <p:sp>
        <p:nvSpPr>
          <p:cNvPr id="241" name="Google Shape;241;p10"/>
          <p:cNvSpPr/>
          <p:nvPr/>
        </p:nvSpPr>
        <p:spPr>
          <a:xfrm>
            <a:off x="7173497" y="4565526"/>
            <a:ext cx="1191220"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(OpenAI, Perplexity) </a:t>
            </a:r>
            <a:endParaRPr b="0" i="0" sz="889" u="none" cap="none" strike="noStrike">
              <a:solidFill>
                <a:schemeClr val="dk1"/>
              </a:solidFill>
              <a:latin typeface="Calibri"/>
              <a:ea typeface="Calibri"/>
              <a:cs typeface="Calibri"/>
              <a:sym typeface="Calibri"/>
            </a:endParaRPr>
          </a:p>
        </p:txBody>
      </p:sp>
      <p:sp>
        <p:nvSpPr>
          <p:cNvPr id="242" name="Google Shape;242;p10"/>
          <p:cNvSpPr/>
          <p:nvPr/>
        </p:nvSpPr>
        <p:spPr>
          <a:xfrm>
            <a:off x="6226950" y="4735525"/>
            <a:ext cx="832247"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for automation</a:t>
            </a:r>
            <a:endParaRPr b="0" i="0" sz="889"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descr="preencoded.png" id="248" name="Google Shape;248;p1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49" name="Google Shape;249;p11"/>
          <p:cNvSpPr/>
          <p:nvPr/>
        </p:nvSpPr>
        <p:spPr>
          <a:xfrm>
            <a:off x="3807702" y="357188"/>
            <a:ext cx="1528595" cy="285750"/>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3807702" y="357188"/>
            <a:ext cx="1528595" cy="285750"/>
          </a:xfrm>
          <a:prstGeom prst="rect">
            <a:avLst/>
          </a:prstGeom>
          <a:noFill/>
          <a:ln>
            <a:noFill/>
          </a:ln>
        </p:spPr>
        <p:txBody>
          <a:bodyPr anchorCtr="0" anchor="ctr" bIns="68050" lIns="170050" spcFirstLastPara="1" rIns="170050" wrap="square" tIns="68050">
            <a:noAutofit/>
          </a:bodyPr>
          <a:lstStyle/>
          <a:p>
            <a:pPr indent="0" lvl="0" marL="0" marR="0" rtl="0" algn="ctr">
              <a:spcBef>
                <a:spcPts val="0"/>
              </a:spcBef>
              <a:spcAft>
                <a:spcPts val="0"/>
              </a:spcAft>
              <a:buClr>
                <a:srgbClr val="FFFFFF"/>
              </a:buClr>
              <a:buSzPts val="837"/>
              <a:buFont typeface="Noto Sans"/>
              <a:buNone/>
            </a:pPr>
            <a:r>
              <a:rPr b="1" i="0" lang="en-US" sz="837" u="none" cap="none" strike="noStrike">
                <a:solidFill>
                  <a:srgbClr val="FFFFFF"/>
                </a:solidFill>
                <a:latin typeface="Noto Sans"/>
                <a:ea typeface="Noto Sans"/>
                <a:cs typeface="Noto Sans"/>
                <a:sym typeface="Noto Sans"/>
              </a:rPr>
              <a:t>TIER 3 - ENTERPRISE</a:t>
            </a:r>
            <a:endParaRPr b="0" i="0" sz="837" u="none" cap="none" strike="noStrike">
              <a:solidFill>
                <a:schemeClr val="dk1"/>
              </a:solidFill>
              <a:latin typeface="Calibri"/>
              <a:ea typeface="Calibri"/>
              <a:cs typeface="Calibri"/>
              <a:sym typeface="Calibri"/>
            </a:endParaRPr>
          </a:p>
        </p:txBody>
      </p:sp>
      <p:sp>
        <p:nvSpPr>
          <p:cNvPr id="251" name="Google Shape;251;p11"/>
          <p:cNvSpPr/>
          <p:nvPr/>
        </p:nvSpPr>
        <p:spPr>
          <a:xfrm>
            <a:off x="500063" y="714375"/>
            <a:ext cx="8143875"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575"/>
              <a:buFont typeface="Inter"/>
              <a:buNone/>
            </a:pPr>
            <a:r>
              <a:rPr b="1" i="0" lang="en-US" sz="1575" u="none" cap="none" strike="noStrike">
                <a:solidFill>
                  <a:srgbClr val="E94560"/>
                </a:solidFill>
                <a:latin typeface="Inter"/>
                <a:ea typeface="Inter"/>
                <a:cs typeface="Inter"/>
                <a:sym typeface="Inter"/>
              </a:rPr>
              <a:t>Additional Features &amp; Support</a:t>
            </a:r>
            <a:endParaRPr b="0" i="0" sz="1575" u="none" cap="none" strike="noStrike">
              <a:solidFill>
                <a:schemeClr val="dk1"/>
              </a:solidFill>
              <a:latin typeface="Calibri"/>
              <a:ea typeface="Calibri"/>
              <a:cs typeface="Calibri"/>
              <a:sym typeface="Calibri"/>
            </a:endParaRPr>
          </a:p>
        </p:txBody>
      </p:sp>
      <p:sp>
        <p:nvSpPr>
          <p:cNvPr id="252" name="Google Shape;252;p11"/>
          <p:cNvSpPr/>
          <p:nvPr/>
        </p:nvSpPr>
        <p:spPr>
          <a:xfrm>
            <a:off x="500063" y="1264444"/>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3" name="Google Shape;253;p11"/>
          <p:cNvPicPr preferRelativeResize="0"/>
          <p:nvPr/>
        </p:nvPicPr>
        <p:blipFill rotWithShape="1">
          <a:blip r:embed="rId4">
            <a:alphaModFix/>
          </a:blip>
          <a:srcRect b="0" l="0" r="0" t="0"/>
          <a:stretch/>
        </p:blipFill>
        <p:spPr>
          <a:xfrm>
            <a:off x="678656" y="1494830"/>
            <a:ext cx="200025" cy="200025"/>
          </a:xfrm>
          <a:prstGeom prst="rect">
            <a:avLst/>
          </a:prstGeom>
          <a:noFill/>
          <a:ln>
            <a:noFill/>
          </a:ln>
        </p:spPr>
      </p:pic>
      <p:sp>
        <p:nvSpPr>
          <p:cNvPr id="254" name="Google Shape;254;p11"/>
          <p:cNvSpPr/>
          <p:nvPr/>
        </p:nvSpPr>
        <p:spPr>
          <a:xfrm>
            <a:off x="678656" y="1860947"/>
            <a:ext cx="1189434"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Predictive Analytics</a:t>
            </a:r>
            <a:endParaRPr b="0" i="0" sz="889" u="none" cap="none" strike="noStrike">
              <a:solidFill>
                <a:schemeClr val="dk1"/>
              </a:solidFill>
              <a:latin typeface="Calibri"/>
              <a:ea typeface="Calibri"/>
              <a:cs typeface="Calibri"/>
              <a:sym typeface="Calibri"/>
            </a:endParaRPr>
          </a:p>
        </p:txBody>
      </p:sp>
      <p:sp>
        <p:nvSpPr>
          <p:cNvPr id="255" name="Google Shape;255;p11"/>
          <p:cNvSpPr/>
          <p:nvPr/>
        </p:nvSpPr>
        <p:spPr>
          <a:xfrm>
            <a:off x="1868091" y="1860947"/>
            <a:ext cx="635794"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identifying </a:t>
            </a:r>
            <a:endParaRPr b="0" i="0" sz="889" u="none" cap="none" strike="noStrike">
              <a:solidFill>
                <a:schemeClr val="dk1"/>
              </a:solidFill>
              <a:latin typeface="Calibri"/>
              <a:ea typeface="Calibri"/>
              <a:cs typeface="Calibri"/>
              <a:sym typeface="Calibri"/>
            </a:endParaRPr>
          </a:p>
        </p:txBody>
      </p:sp>
      <p:sp>
        <p:nvSpPr>
          <p:cNvPr id="256" name="Google Shape;256;p11"/>
          <p:cNvSpPr/>
          <p:nvPr/>
        </p:nvSpPr>
        <p:spPr>
          <a:xfrm>
            <a:off x="678656" y="2030946"/>
            <a:ext cx="1016198"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opportunities first</a:t>
            </a:r>
            <a:endParaRPr b="0" i="0" sz="889" u="none" cap="none" strike="noStrike">
              <a:solidFill>
                <a:schemeClr val="dk1"/>
              </a:solidFill>
              <a:latin typeface="Calibri"/>
              <a:ea typeface="Calibri"/>
              <a:cs typeface="Calibri"/>
              <a:sym typeface="Calibri"/>
            </a:endParaRPr>
          </a:p>
        </p:txBody>
      </p:sp>
      <p:sp>
        <p:nvSpPr>
          <p:cNvPr id="257" name="Google Shape;257;p11"/>
          <p:cNvSpPr/>
          <p:nvPr/>
        </p:nvSpPr>
        <p:spPr>
          <a:xfrm>
            <a:off x="3274209" y="1264444"/>
            <a:ext cx="2595553"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8" name="Google Shape;258;p11"/>
          <p:cNvPicPr preferRelativeResize="0"/>
          <p:nvPr/>
        </p:nvPicPr>
        <p:blipFill rotWithShape="1">
          <a:blip r:embed="rId5">
            <a:alphaModFix/>
          </a:blip>
          <a:srcRect b="0" l="0" r="0" t="0"/>
          <a:stretch/>
        </p:blipFill>
        <p:spPr>
          <a:xfrm>
            <a:off x="3452803" y="1494830"/>
            <a:ext cx="175022" cy="200025"/>
          </a:xfrm>
          <a:prstGeom prst="rect">
            <a:avLst/>
          </a:prstGeom>
          <a:noFill/>
          <a:ln>
            <a:noFill/>
          </a:ln>
        </p:spPr>
      </p:pic>
      <p:sp>
        <p:nvSpPr>
          <p:cNvPr id="259" name="Google Shape;259;p11"/>
          <p:cNvSpPr/>
          <p:nvPr/>
        </p:nvSpPr>
        <p:spPr>
          <a:xfrm>
            <a:off x="3452803" y="1860947"/>
            <a:ext cx="1689497"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Dedicated Account Manager</a:t>
            </a:r>
            <a:endParaRPr b="0" i="0" sz="889" u="none" cap="none" strike="noStrike">
              <a:solidFill>
                <a:schemeClr val="dk1"/>
              </a:solidFill>
              <a:latin typeface="Calibri"/>
              <a:ea typeface="Calibri"/>
              <a:cs typeface="Calibri"/>
              <a:sym typeface="Calibri"/>
            </a:endParaRPr>
          </a:p>
        </p:txBody>
      </p:sp>
      <p:sp>
        <p:nvSpPr>
          <p:cNvPr id="260" name="Google Shape;260;p11"/>
          <p:cNvSpPr/>
          <p:nvPr/>
        </p:nvSpPr>
        <p:spPr>
          <a:xfrm>
            <a:off x="5142300" y="1860947"/>
            <a:ext cx="382191"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(10-15 </a:t>
            </a:r>
            <a:endParaRPr b="0" i="0" sz="889" u="none" cap="none" strike="noStrike">
              <a:solidFill>
                <a:schemeClr val="dk1"/>
              </a:solidFill>
              <a:latin typeface="Calibri"/>
              <a:ea typeface="Calibri"/>
              <a:cs typeface="Calibri"/>
              <a:sym typeface="Calibri"/>
            </a:endParaRPr>
          </a:p>
        </p:txBody>
      </p:sp>
      <p:sp>
        <p:nvSpPr>
          <p:cNvPr id="261" name="Google Shape;261;p11"/>
          <p:cNvSpPr/>
          <p:nvPr/>
        </p:nvSpPr>
        <p:spPr>
          <a:xfrm>
            <a:off x="3452803" y="2030946"/>
            <a:ext cx="778669"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hours/month)</a:t>
            </a:r>
            <a:endParaRPr b="0" i="0" sz="889" u="none" cap="none" strike="noStrike">
              <a:solidFill>
                <a:schemeClr val="dk1"/>
              </a:solidFill>
              <a:latin typeface="Calibri"/>
              <a:ea typeface="Calibri"/>
              <a:cs typeface="Calibri"/>
              <a:sym typeface="Calibri"/>
            </a:endParaRPr>
          </a:p>
        </p:txBody>
      </p:sp>
      <p:sp>
        <p:nvSpPr>
          <p:cNvPr id="262" name="Google Shape;262;p11"/>
          <p:cNvSpPr/>
          <p:nvPr/>
        </p:nvSpPr>
        <p:spPr>
          <a:xfrm>
            <a:off x="6048356" y="1264444"/>
            <a:ext cx="2595581" cy="110437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3" name="Google Shape;263;p11"/>
          <p:cNvPicPr preferRelativeResize="0"/>
          <p:nvPr/>
        </p:nvPicPr>
        <p:blipFill rotWithShape="1">
          <a:blip r:embed="rId6">
            <a:alphaModFix/>
          </a:blip>
          <a:srcRect b="0" l="0" r="0" t="0"/>
          <a:stretch/>
        </p:blipFill>
        <p:spPr>
          <a:xfrm>
            <a:off x="6226950" y="1494830"/>
            <a:ext cx="200025" cy="200025"/>
          </a:xfrm>
          <a:prstGeom prst="rect">
            <a:avLst/>
          </a:prstGeom>
          <a:noFill/>
          <a:ln>
            <a:noFill/>
          </a:ln>
        </p:spPr>
      </p:pic>
      <p:sp>
        <p:nvSpPr>
          <p:cNvPr id="264" name="Google Shape;264;p11"/>
          <p:cNvSpPr/>
          <p:nvPr/>
        </p:nvSpPr>
        <p:spPr>
          <a:xfrm>
            <a:off x="6226950" y="1860947"/>
            <a:ext cx="1630561"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8 Pages Refreshed Monthly</a:t>
            </a:r>
            <a:endParaRPr b="0" i="0" sz="889" u="none" cap="none" strike="noStrike">
              <a:solidFill>
                <a:schemeClr val="dk1"/>
              </a:solidFill>
              <a:latin typeface="Calibri"/>
              <a:ea typeface="Calibri"/>
              <a:cs typeface="Calibri"/>
              <a:sym typeface="Calibri"/>
            </a:endParaRPr>
          </a:p>
        </p:txBody>
      </p:sp>
      <p:sp>
        <p:nvSpPr>
          <p:cNvPr id="265" name="Google Shape;265;p11"/>
          <p:cNvSpPr/>
          <p:nvPr/>
        </p:nvSpPr>
        <p:spPr>
          <a:xfrm>
            <a:off x="7857511" y="1860947"/>
            <a:ext cx="273248"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 with </a:t>
            </a:r>
            <a:endParaRPr b="0" i="0" sz="889" u="none" cap="none" strike="noStrike">
              <a:solidFill>
                <a:schemeClr val="dk1"/>
              </a:solidFill>
              <a:latin typeface="Calibri"/>
              <a:ea typeface="Calibri"/>
              <a:cs typeface="Calibri"/>
              <a:sym typeface="Calibri"/>
            </a:endParaRPr>
          </a:p>
        </p:txBody>
      </p:sp>
      <p:sp>
        <p:nvSpPr>
          <p:cNvPr id="266" name="Google Shape;266;p11"/>
          <p:cNvSpPr/>
          <p:nvPr/>
        </p:nvSpPr>
        <p:spPr>
          <a:xfrm>
            <a:off x="6226950" y="2030946"/>
            <a:ext cx="700088" cy="146447"/>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optimization</a:t>
            </a:r>
            <a:endParaRPr b="0" i="0" sz="889" u="none" cap="none" strike="noStrike">
              <a:solidFill>
                <a:schemeClr val="dk1"/>
              </a:solidFill>
              <a:latin typeface="Calibri"/>
              <a:ea typeface="Calibri"/>
              <a:cs typeface="Calibri"/>
              <a:sym typeface="Calibri"/>
            </a:endParaRPr>
          </a:p>
        </p:txBody>
      </p:sp>
      <p:sp>
        <p:nvSpPr>
          <p:cNvPr id="267" name="Google Shape;267;p11"/>
          <p:cNvSpPr/>
          <p:nvPr/>
        </p:nvSpPr>
        <p:spPr>
          <a:xfrm>
            <a:off x="500063" y="2654573"/>
            <a:ext cx="8143875" cy="2014538"/>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1"/>
          <p:cNvSpPr/>
          <p:nvPr/>
        </p:nvSpPr>
        <p:spPr>
          <a:xfrm>
            <a:off x="785813" y="2904604"/>
            <a:ext cx="7572375"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575"/>
              <a:buFont typeface="Inter"/>
              <a:buNone/>
            </a:pPr>
            <a:r>
              <a:rPr b="1" i="0" lang="en-US" sz="1575" u="none" cap="none" strike="noStrike">
                <a:solidFill>
                  <a:srgbClr val="E94560"/>
                </a:solidFill>
                <a:latin typeface="Inter"/>
                <a:ea typeface="Inter"/>
                <a:cs typeface="Inter"/>
                <a:sym typeface="Inter"/>
              </a:rPr>
              <a:t>Expected Year 1 Results</a:t>
            </a:r>
            <a:endParaRPr b="0" i="0" sz="1575" u="none" cap="none" strike="noStrike">
              <a:solidFill>
                <a:schemeClr val="dk1"/>
              </a:solidFill>
              <a:latin typeface="Calibri"/>
              <a:ea typeface="Calibri"/>
              <a:cs typeface="Calibri"/>
              <a:sym typeface="Calibri"/>
            </a:endParaRPr>
          </a:p>
        </p:txBody>
      </p:sp>
      <p:sp>
        <p:nvSpPr>
          <p:cNvPr id="269" name="Google Shape;269;p11"/>
          <p:cNvSpPr/>
          <p:nvPr/>
        </p:nvSpPr>
        <p:spPr>
          <a:xfrm>
            <a:off x="785813" y="3418954"/>
            <a:ext cx="1732359" cy="1000125"/>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1"/>
          <p:cNvSpPr/>
          <p:nvPr/>
        </p:nvSpPr>
        <p:spPr>
          <a:xfrm>
            <a:off x="928688" y="3658995"/>
            <a:ext cx="1446609"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363"/>
              <a:buFont typeface="Noto Sans"/>
              <a:buNone/>
            </a:pPr>
            <a:r>
              <a:rPr b="1" i="0" lang="en-US" sz="2363" u="none" cap="none" strike="noStrike">
                <a:solidFill>
                  <a:srgbClr val="E94560"/>
                </a:solidFill>
                <a:latin typeface="Noto Sans"/>
                <a:ea typeface="Noto Sans"/>
                <a:cs typeface="Noto Sans"/>
                <a:sym typeface="Noto Sans"/>
              </a:rPr>
              <a:t>150-300%</a:t>
            </a:r>
            <a:endParaRPr b="0" i="0" sz="2363" u="none" cap="none" strike="noStrike">
              <a:solidFill>
                <a:schemeClr val="dk1"/>
              </a:solidFill>
              <a:latin typeface="Calibri"/>
              <a:ea typeface="Calibri"/>
              <a:cs typeface="Calibri"/>
              <a:sym typeface="Calibri"/>
            </a:endParaRPr>
          </a:p>
        </p:txBody>
      </p:sp>
      <p:sp>
        <p:nvSpPr>
          <p:cNvPr id="271" name="Google Shape;271;p11"/>
          <p:cNvSpPr/>
          <p:nvPr/>
        </p:nvSpPr>
        <p:spPr>
          <a:xfrm>
            <a:off x="928688" y="4030470"/>
            <a:ext cx="1446609" cy="1485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Traffic Increase</a:t>
            </a:r>
            <a:endParaRPr b="0" i="0" sz="837" u="none" cap="none" strike="noStrike">
              <a:solidFill>
                <a:schemeClr val="dk1"/>
              </a:solidFill>
              <a:latin typeface="Calibri"/>
              <a:ea typeface="Calibri"/>
              <a:cs typeface="Calibri"/>
              <a:sym typeface="Calibri"/>
            </a:endParaRPr>
          </a:p>
        </p:txBody>
      </p:sp>
      <p:sp>
        <p:nvSpPr>
          <p:cNvPr id="272" name="Google Shape;272;p11"/>
          <p:cNvSpPr/>
          <p:nvPr/>
        </p:nvSpPr>
        <p:spPr>
          <a:xfrm>
            <a:off x="2732484" y="3418954"/>
            <a:ext cx="1732359" cy="1000125"/>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1"/>
          <p:cNvSpPr/>
          <p:nvPr/>
        </p:nvSpPr>
        <p:spPr>
          <a:xfrm>
            <a:off x="2875359" y="3658995"/>
            <a:ext cx="1446609"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363"/>
              <a:buFont typeface="Noto Sans"/>
              <a:buNone/>
            </a:pPr>
            <a:r>
              <a:rPr b="1" i="0" lang="en-US" sz="2363" u="none" cap="none" strike="noStrike">
                <a:solidFill>
                  <a:srgbClr val="E94560"/>
                </a:solidFill>
                <a:latin typeface="Noto Sans"/>
                <a:ea typeface="Noto Sans"/>
                <a:cs typeface="Noto Sans"/>
                <a:sym typeface="Noto Sans"/>
              </a:rPr>
              <a:t>50-100+</a:t>
            </a:r>
            <a:endParaRPr b="0" i="0" sz="2363" u="none" cap="none" strike="noStrike">
              <a:solidFill>
                <a:schemeClr val="dk1"/>
              </a:solidFill>
              <a:latin typeface="Calibri"/>
              <a:ea typeface="Calibri"/>
              <a:cs typeface="Calibri"/>
              <a:sym typeface="Calibri"/>
            </a:endParaRPr>
          </a:p>
        </p:txBody>
      </p:sp>
      <p:sp>
        <p:nvSpPr>
          <p:cNvPr id="274" name="Google Shape;274;p11"/>
          <p:cNvSpPr/>
          <p:nvPr/>
        </p:nvSpPr>
        <p:spPr>
          <a:xfrm>
            <a:off x="2875359" y="4030470"/>
            <a:ext cx="1446609" cy="1485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AI Citations</a:t>
            </a:r>
            <a:endParaRPr b="0" i="0" sz="837" u="none" cap="none" strike="noStrike">
              <a:solidFill>
                <a:schemeClr val="dk1"/>
              </a:solidFill>
              <a:latin typeface="Calibri"/>
              <a:ea typeface="Calibri"/>
              <a:cs typeface="Calibri"/>
              <a:sym typeface="Calibri"/>
            </a:endParaRPr>
          </a:p>
        </p:txBody>
      </p:sp>
      <p:sp>
        <p:nvSpPr>
          <p:cNvPr id="275" name="Google Shape;275;p11"/>
          <p:cNvSpPr/>
          <p:nvPr/>
        </p:nvSpPr>
        <p:spPr>
          <a:xfrm>
            <a:off x="4679156" y="3418954"/>
            <a:ext cx="1732359" cy="1000125"/>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a:off x="4822031" y="3658995"/>
            <a:ext cx="1446609"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363"/>
              <a:buFont typeface="Noto Sans"/>
              <a:buNone/>
            </a:pPr>
            <a:r>
              <a:rPr b="1" i="0" lang="en-US" sz="2363" u="none" cap="none" strike="noStrike">
                <a:solidFill>
                  <a:srgbClr val="E94560"/>
                </a:solidFill>
                <a:latin typeface="Noto Sans"/>
                <a:ea typeface="Noto Sans"/>
                <a:cs typeface="Noto Sans"/>
                <a:sym typeface="Noto Sans"/>
              </a:rPr>
              <a:t>30-50</a:t>
            </a:r>
            <a:endParaRPr b="0" i="0" sz="2363" u="none" cap="none" strike="noStrike">
              <a:solidFill>
                <a:schemeClr val="dk1"/>
              </a:solidFill>
              <a:latin typeface="Calibri"/>
              <a:ea typeface="Calibri"/>
              <a:cs typeface="Calibri"/>
              <a:sym typeface="Calibri"/>
            </a:endParaRPr>
          </a:p>
        </p:txBody>
      </p:sp>
      <p:sp>
        <p:nvSpPr>
          <p:cNvPr id="277" name="Google Shape;277;p11"/>
          <p:cNvSpPr/>
          <p:nvPr/>
        </p:nvSpPr>
        <p:spPr>
          <a:xfrm>
            <a:off x="4822031" y="4030470"/>
            <a:ext cx="1446609" cy="1485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Featured Snippets</a:t>
            </a:r>
            <a:endParaRPr b="0" i="0" sz="837" u="none" cap="none" strike="noStrike">
              <a:solidFill>
                <a:schemeClr val="dk1"/>
              </a:solidFill>
              <a:latin typeface="Calibri"/>
              <a:ea typeface="Calibri"/>
              <a:cs typeface="Calibri"/>
              <a:sym typeface="Calibri"/>
            </a:endParaRPr>
          </a:p>
        </p:txBody>
      </p:sp>
      <p:sp>
        <p:nvSpPr>
          <p:cNvPr id="278" name="Google Shape;278;p11"/>
          <p:cNvSpPr/>
          <p:nvPr/>
        </p:nvSpPr>
        <p:spPr>
          <a:xfrm>
            <a:off x="6625828" y="3418954"/>
            <a:ext cx="1732359" cy="1000125"/>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a:off x="6768703" y="3658995"/>
            <a:ext cx="1446609"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363"/>
              <a:buFont typeface="Noto Sans"/>
              <a:buNone/>
            </a:pPr>
            <a:r>
              <a:rPr b="1" i="0" lang="en-US" sz="2363" u="none" cap="none" strike="noStrike">
                <a:solidFill>
                  <a:srgbClr val="E94560"/>
                </a:solidFill>
                <a:latin typeface="Noto Sans"/>
                <a:ea typeface="Noto Sans"/>
                <a:cs typeface="Noto Sans"/>
                <a:sym typeface="Noto Sans"/>
              </a:rPr>
              <a:t>300-500%</a:t>
            </a:r>
            <a:endParaRPr b="0" i="0" sz="2363" u="none" cap="none" strike="noStrike">
              <a:solidFill>
                <a:schemeClr val="dk1"/>
              </a:solidFill>
              <a:latin typeface="Calibri"/>
              <a:ea typeface="Calibri"/>
              <a:cs typeface="Calibri"/>
              <a:sym typeface="Calibri"/>
            </a:endParaRPr>
          </a:p>
        </p:txBody>
      </p:sp>
      <p:sp>
        <p:nvSpPr>
          <p:cNvPr id="280" name="Google Shape;280;p11"/>
          <p:cNvSpPr/>
          <p:nvPr/>
        </p:nvSpPr>
        <p:spPr>
          <a:xfrm>
            <a:off x="6768703" y="4030470"/>
            <a:ext cx="1446609" cy="1485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ROI</a:t>
            </a:r>
            <a:endParaRPr b="0" i="0" sz="837"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descr="preencoded.png" id="286" name="Google Shape;286;p12"/>
          <p:cNvPicPr preferRelativeResize="0"/>
          <p:nvPr/>
        </p:nvPicPr>
        <p:blipFill rotWithShape="1">
          <a:blip r:embed="rId3">
            <a:alphaModFix/>
          </a:blip>
          <a:srcRect b="0" l="0" r="0" t="0"/>
          <a:stretch/>
        </p:blipFill>
        <p:spPr>
          <a:xfrm>
            <a:off x="0" y="0"/>
            <a:ext cx="9144000" cy="5179219"/>
          </a:xfrm>
          <a:prstGeom prst="rect">
            <a:avLst/>
          </a:prstGeom>
          <a:noFill/>
          <a:ln>
            <a:noFill/>
          </a:ln>
        </p:spPr>
      </p:pic>
      <p:sp>
        <p:nvSpPr>
          <p:cNvPr id="287" name="Google Shape;287;p12"/>
          <p:cNvSpPr/>
          <p:nvPr/>
        </p:nvSpPr>
        <p:spPr>
          <a:xfrm>
            <a:off x="428625" y="321469"/>
            <a:ext cx="828675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Compare All Three Tiers</a:t>
            </a:r>
            <a:endParaRPr b="0" i="0" sz="2700" u="none" cap="none" strike="noStrike">
              <a:solidFill>
                <a:schemeClr val="dk1"/>
              </a:solidFill>
              <a:latin typeface="Calibri"/>
              <a:ea typeface="Calibri"/>
              <a:cs typeface="Calibri"/>
              <a:sym typeface="Calibri"/>
            </a:endParaRPr>
          </a:p>
        </p:txBody>
      </p:sp>
      <p:sp>
        <p:nvSpPr>
          <p:cNvPr id="288" name="Google Shape;288;p12"/>
          <p:cNvSpPr/>
          <p:nvPr/>
        </p:nvSpPr>
        <p:spPr>
          <a:xfrm>
            <a:off x="428625" y="1085850"/>
            <a:ext cx="2486276"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2"/>
          <p:cNvSpPr/>
          <p:nvPr/>
        </p:nvSpPr>
        <p:spPr>
          <a:xfrm>
            <a:off x="428625" y="2146697"/>
            <a:ext cx="2486276"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2"/>
          <p:cNvSpPr/>
          <p:nvPr/>
        </p:nvSpPr>
        <p:spPr>
          <a:xfrm>
            <a:off x="571500" y="1519833"/>
            <a:ext cx="2236245" cy="2143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46"/>
              <a:buFont typeface="Noto Sans"/>
              <a:buNone/>
            </a:pPr>
            <a:r>
              <a:rPr b="1" i="0" lang="en-US" sz="1046" u="none" cap="none" strike="noStrike">
                <a:solidFill>
                  <a:srgbClr val="FFFFFF"/>
                </a:solidFill>
                <a:latin typeface="Noto Sans"/>
                <a:ea typeface="Noto Sans"/>
                <a:cs typeface="Noto Sans"/>
                <a:sym typeface="Noto Sans"/>
              </a:rPr>
              <a:t>Feature</a:t>
            </a:r>
            <a:endParaRPr b="0" i="0" sz="1046" u="none" cap="none" strike="noStrike">
              <a:solidFill>
                <a:schemeClr val="dk1"/>
              </a:solidFill>
              <a:latin typeface="Calibri"/>
              <a:ea typeface="Calibri"/>
              <a:cs typeface="Calibri"/>
              <a:sym typeface="Calibri"/>
            </a:endParaRPr>
          </a:p>
        </p:txBody>
      </p:sp>
      <p:sp>
        <p:nvSpPr>
          <p:cNvPr id="291" name="Google Shape;291;p12"/>
          <p:cNvSpPr/>
          <p:nvPr/>
        </p:nvSpPr>
        <p:spPr>
          <a:xfrm>
            <a:off x="2914901" y="1085850"/>
            <a:ext cx="1933473"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2"/>
          <p:cNvSpPr/>
          <p:nvPr/>
        </p:nvSpPr>
        <p:spPr>
          <a:xfrm>
            <a:off x="2914901" y="2146697"/>
            <a:ext cx="1933473"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2"/>
          <p:cNvSpPr/>
          <p:nvPr/>
        </p:nvSpPr>
        <p:spPr>
          <a:xfrm>
            <a:off x="3022057" y="1234083"/>
            <a:ext cx="1719160"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Foundation</a:t>
            </a:r>
            <a:endParaRPr b="0" i="0" sz="1350" u="none" cap="none" strike="noStrike">
              <a:solidFill>
                <a:schemeClr val="dk1"/>
              </a:solidFill>
              <a:latin typeface="Calibri"/>
              <a:ea typeface="Calibri"/>
              <a:cs typeface="Calibri"/>
              <a:sym typeface="Calibri"/>
            </a:endParaRPr>
          </a:p>
        </p:txBody>
      </p:sp>
      <p:sp>
        <p:nvSpPr>
          <p:cNvPr id="294" name="Google Shape;294;p12"/>
          <p:cNvSpPr/>
          <p:nvPr/>
        </p:nvSpPr>
        <p:spPr>
          <a:xfrm>
            <a:off x="3022057" y="1548408"/>
            <a:ext cx="1719160"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$2,997</a:t>
            </a:r>
            <a:endParaRPr b="0" i="0" sz="1575" u="none" cap="none" strike="noStrike">
              <a:solidFill>
                <a:schemeClr val="dk1"/>
              </a:solidFill>
              <a:latin typeface="Calibri"/>
              <a:ea typeface="Calibri"/>
              <a:cs typeface="Calibri"/>
              <a:sym typeface="Calibri"/>
            </a:endParaRPr>
          </a:p>
        </p:txBody>
      </p:sp>
      <p:sp>
        <p:nvSpPr>
          <p:cNvPr id="295" name="Google Shape;295;p12"/>
          <p:cNvSpPr/>
          <p:nvPr/>
        </p:nvSpPr>
        <p:spPr>
          <a:xfrm>
            <a:off x="3022057" y="1869877"/>
            <a:ext cx="1719160"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296" name="Google Shape;296;p12"/>
          <p:cNvSpPr/>
          <p:nvPr/>
        </p:nvSpPr>
        <p:spPr>
          <a:xfrm>
            <a:off x="4848374" y="1085850"/>
            <a:ext cx="1933473"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2"/>
          <p:cNvSpPr/>
          <p:nvPr/>
        </p:nvSpPr>
        <p:spPr>
          <a:xfrm>
            <a:off x="4848374" y="2146697"/>
            <a:ext cx="1933473"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2"/>
          <p:cNvSpPr/>
          <p:nvPr/>
        </p:nvSpPr>
        <p:spPr>
          <a:xfrm>
            <a:off x="4955530" y="1234083"/>
            <a:ext cx="1719160"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Growth</a:t>
            </a:r>
            <a:endParaRPr b="0" i="0" sz="1350" u="none" cap="none" strike="noStrike">
              <a:solidFill>
                <a:schemeClr val="dk1"/>
              </a:solidFill>
              <a:latin typeface="Calibri"/>
              <a:ea typeface="Calibri"/>
              <a:cs typeface="Calibri"/>
              <a:sym typeface="Calibri"/>
            </a:endParaRPr>
          </a:p>
        </p:txBody>
      </p:sp>
      <p:sp>
        <p:nvSpPr>
          <p:cNvPr id="299" name="Google Shape;299;p12"/>
          <p:cNvSpPr/>
          <p:nvPr/>
        </p:nvSpPr>
        <p:spPr>
          <a:xfrm>
            <a:off x="4955530" y="1548408"/>
            <a:ext cx="1719160"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$6,497</a:t>
            </a:r>
            <a:endParaRPr b="0" i="0" sz="1575" u="none" cap="none" strike="noStrike">
              <a:solidFill>
                <a:schemeClr val="dk1"/>
              </a:solidFill>
              <a:latin typeface="Calibri"/>
              <a:ea typeface="Calibri"/>
              <a:cs typeface="Calibri"/>
              <a:sym typeface="Calibri"/>
            </a:endParaRPr>
          </a:p>
        </p:txBody>
      </p:sp>
      <p:sp>
        <p:nvSpPr>
          <p:cNvPr id="300" name="Google Shape;300;p12"/>
          <p:cNvSpPr/>
          <p:nvPr/>
        </p:nvSpPr>
        <p:spPr>
          <a:xfrm>
            <a:off x="4955530" y="1869877"/>
            <a:ext cx="1719160"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301" name="Google Shape;301;p12"/>
          <p:cNvSpPr/>
          <p:nvPr/>
        </p:nvSpPr>
        <p:spPr>
          <a:xfrm>
            <a:off x="6781847" y="1085850"/>
            <a:ext cx="1933528"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2"/>
          <p:cNvSpPr/>
          <p:nvPr/>
        </p:nvSpPr>
        <p:spPr>
          <a:xfrm>
            <a:off x="6781847" y="2146697"/>
            <a:ext cx="1933528"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2"/>
          <p:cNvSpPr/>
          <p:nvPr/>
        </p:nvSpPr>
        <p:spPr>
          <a:xfrm>
            <a:off x="6889003" y="1228725"/>
            <a:ext cx="1719216"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Enterprise</a:t>
            </a:r>
            <a:endParaRPr b="0" i="0" sz="1350" u="none" cap="none" strike="noStrike">
              <a:solidFill>
                <a:schemeClr val="dk1"/>
              </a:solidFill>
              <a:latin typeface="Calibri"/>
              <a:ea typeface="Calibri"/>
              <a:cs typeface="Calibri"/>
              <a:sym typeface="Calibri"/>
            </a:endParaRPr>
          </a:p>
        </p:txBody>
      </p:sp>
      <p:sp>
        <p:nvSpPr>
          <p:cNvPr id="304" name="Google Shape;304;p12"/>
          <p:cNvSpPr/>
          <p:nvPr/>
        </p:nvSpPr>
        <p:spPr>
          <a:xfrm>
            <a:off x="6889003" y="1543050"/>
            <a:ext cx="1719216"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$12,997</a:t>
            </a:r>
            <a:endParaRPr b="0" i="0" sz="1575" u="none" cap="none" strike="noStrike">
              <a:solidFill>
                <a:schemeClr val="dk1"/>
              </a:solidFill>
              <a:latin typeface="Calibri"/>
              <a:ea typeface="Calibri"/>
              <a:cs typeface="Calibri"/>
              <a:sym typeface="Calibri"/>
            </a:endParaRPr>
          </a:p>
        </p:txBody>
      </p:sp>
      <p:sp>
        <p:nvSpPr>
          <p:cNvPr id="305" name="Google Shape;305;p12"/>
          <p:cNvSpPr/>
          <p:nvPr/>
        </p:nvSpPr>
        <p:spPr>
          <a:xfrm>
            <a:off x="6889003" y="1864519"/>
            <a:ext cx="1719216"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306" name="Google Shape;306;p12"/>
          <p:cNvSpPr/>
          <p:nvPr/>
        </p:nvSpPr>
        <p:spPr>
          <a:xfrm>
            <a:off x="428625" y="2157413"/>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Pages Optimized</a:t>
            </a:r>
            <a:endParaRPr b="0" i="0" sz="889" u="none" cap="none" strike="noStrike">
              <a:solidFill>
                <a:schemeClr val="dk1"/>
              </a:solidFill>
              <a:latin typeface="Calibri"/>
              <a:ea typeface="Calibri"/>
              <a:cs typeface="Calibri"/>
              <a:sym typeface="Calibri"/>
            </a:endParaRPr>
          </a:p>
        </p:txBody>
      </p:sp>
      <p:sp>
        <p:nvSpPr>
          <p:cNvPr id="307" name="Google Shape;307;p12"/>
          <p:cNvSpPr/>
          <p:nvPr/>
        </p:nvSpPr>
        <p:spPr>
          <a:xfrm>
            <a:off x="2914901" y="215741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50 pages</a:t>
            </a:r>
            <a:endParaRPr b="0" i="0" sz="889" u="none" cap="none" strike="noStrike">
              <a:solidFill>
                <a:schemeClr val="dk1"/>
              </a:solidFill>
              <a:latin typeface="Calibri"/>
              <a:ea typeface="Calibri"/>
              <a:cs typeface="Calibri"/>
              <a:sym typeface="Calibri"/>
            </a:endParaRPr>
          </a:p>
        </p:txBody>
      </p:sp>
      <p:sp>
        <p:nvSpPr>
          <p:cNvPr id="308" name="Google Shape;308;p12"/>
          <p:cNvSpPr/>
          <p:nvPr/>
        </p:nvSpPr>
        <p:spPr>
          <a:xfrm>
            <a:off x="4848374" y="215741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120 pages</a:t>
            </a:r>
            <a:endParaRPr b="0" i="0" sz="889" u="none" cap="none" strike="noStrike">
              <a:solidFill>
                <a:schemeClr val="dk1"/>
              </a:solidFill>
              <a:latin typeface="Calibri"/>
              <a:ea typeface="Calibri"/>
              <a:cs typeface="Calibri"/>
              <a:sym typeface="Calibri"/>
            </a:endParaRPr>
          </a:p>
        </p:txBody>
      </p:sp>
      <p:sp>
        <p:nvSpPr>
          <p:cNvPr id="309" name="Google Shape;309;p12"/>
          <p:cNvSpPr/>
          <p:nvPr/>
        </p:nvSpPr>
        <p:spPr>
          <a:xfrm>
            <a:off x="6781847" y="2157413"/>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250 pages</a:t>
            </a:r>
            <a:endParaRPr b="0" i="0" sz="889" u="none" cap="none" strike="noStrike">
              <a:solidFill>
                <a:schemeClr val="dk1"/>
              </a:solidFill>
              <a:latin typeface="Calibri"/>
              <a:ea typeface="Calibri"/>
              <a:cs typeface="Calibri"/>
              <a:sym typeface="Calibri"/>
            </a:endParaRPr>
          </a:p>
        </p:txBody>
      </p:sp>
      <p:sp>
        <p:nvSpPr>
          <p:cNvPr id="310" name="Google Shape;310;p12"/>
          <p:cNvSpPr/>
          <p:nvPr/>
        </p:nvSpPr>
        <p:spPr>
          <a:xfrm>
            <a:off x="428625" y="2600325"/>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p:nvPr/>
        </p:nvSpPr>
        <p:spPr>
          <a:xfrm>
            <a:off x="428625" y="3039666"/>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
          <p:cNvSpPr/>
          <p:nvPr/>
        </p:nvSpPr>
        <p:spPr>
          <a:xfrm>
            <a:off x="428625" y="2600325"/>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Schema Implementation</a:t>
            </a:r>
            <a:endParaRPr b="0" i="0" sz="889" u="none" cap="none" strike="noStrike">
              <a:solidFill>
                <a:schemeClr val="dk1"/>
              </a:solidFill>
              <a:latin typeface="Calibri"/>
              <a:ea typeface="Calibri"/>
              <a:cs typeface="Calibri"/>
              <a:sym typeface="Calibri"/>
            </a:endParaRPr>
          </a:p>
        </p:txBody>
      </p:sp>
      <p:sp>
        <p:nvSpPr>
          <p:cNvPr id="313" name="Google Shape;313;p12"/>
          <p:cNvSpPr/>
          <p:nvPr/>
        </p:nvSpPr>
        <p:spPr>
          <a:xfrm>
            <a:off x="2914901" y="260032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25 pages</a:t>
            </a:r>
            <a:endParaRPr b="0" i="0" sz="889" u="none" cap="none" strike="noStrike">
              <a:solidFill>
                <a:schemeClr val="dk1"/>
              </a:solidFill>
              <a:latin typeface="Calibri"/>
              <a:ea typeface="Calibri"/>
              <a:cs typeface="Calibri"/>
              <a:sym typeface="Calibri"/>
            </a:endParaRPr>
          </a:p>
        </p:txBody>
      </p:sp>
      <p:sp>
        <p:nvSpPr>
          <p:cNvPr id="314" name="Google Shape;314;p12"/>
          <p:cNvSpPr/>
          <p:nvPr/>
        </p:nvSpPr>
        <p:spPr>
          <a:xfrm>
            <a:off x="4848374" y="260032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60 pages</a:t>
            </a:r>
            <a:endParaRPr b="0" i="0" sz="889" u="none" cap="none" strike="noStrike">
              <a:solidFill>
                <a:schemeClr val="dk1"/>
              </a:solidFill>
              <a:latin typeface="Calibri"/>
              <a:ea typeface="Calibri"/>
              <a:cs typeface="Calibri"/>
              <a:sym typeface="Calibri"/>
            </a:endParaRPr>
          </a:p>
        </p:txBody>
      </p:sp>
      <p:sp>
        <p:nvSpPr>
          <p:cNvPr id="315" name="Google Shape;315;p12"/>
          <p:cNvSpPr/>
          <p:nvPr/>
        </p:nvSpPr>
        <p:spPr>
          <a:xfrm>
            <a:off x="6781847" y="2600325"/>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150 pages</a:t>
            </a:r>
            <a:endParaRPr b="0" i="0" sz="889" u="none" cap="none" strike="noStrike">
              <a:solidFill>
                <a:schemeClr val="dk1"/>
              </a:solidFill>
              <a:latin typeface="Calibri"/>
              <a:ea typeface="Calibri"/>
              <a:cs typeface="Calibri"/>
              <a:sym typeface="Calibri"/>
            </a:endParaRPr>
          </a:p>
        </p:txBody>
      </p:sp>
      <p:sp>
        <p:nvSpPr>
          <p:cNvPr id="316" name="Google Shape;316;p12"/>
          <p:cNvSpPr/>
          <p:nvPr/>
        </p:nvSpPr>
        <p:spPr>
          <a:xfrm>
            <a:off x="428625" y="3043238"/>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FAQ Pages</a:t>
            </a:r>
            <a:endParaRPr b="0" i="0" sz="889" u="none" cap="none" strike="noStrike">
              <a:solidFill>
                <a:schemeClr val="dk1"/>
              </a:solidFill>
              <a:latin typeface="Calibri"/>
              <a:ea typeface="Calibri"/>
              <a:cs typeface="Calibri"/>
              <a:sym typeface="Calibri"/>
            </a:endParaRPr>
          </a:p>
        </p:txBody>
      </p:sp>
      <p:sp>
        <p:nvSpPr>
          <p:cNvPr id="317" name="Google Shape;317;p12"/>
          <p:cNvSpPr/>
          <p:nvPr/>
        </p:nvSpPr>
        <p:spPr>
          <a:xfrm>
            <a:off x="2914901" y="3043238"/>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 pages</a:t>
            </a:r>
            <a:endParaRPr b="0" i="0" sz="889" u="none" cap="none" strike="noStrike">
              <a:solidFill>
                <a:schemeClr val="dk1"/>
              </a:solidFill>
              <a:latin typeface="Calibri"/>
              <a:ea typeface="Calibri"/>
              <a:cs typeface="Calibri"/>
              <a:sym typeface="Calibri"/>
            </a:endParaRPr>
          </a:p>
        </p:txBody>
      </p:sp>
      <p:sp>
        <p:nvSpPr>
          <p:cNvPr id="318" name="Google Shape;318;p12"/>
          <p:cNvSpPr/>
          <p:nvPr/>
        </p:nvSpPr>
        <p:spPr>
          <a:xfrm>
            <a:off x="4848374" y="3043238"/>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 pages</a:t>
            </a:r>
            <a:endParaRPr b="0" i="0" sz="889" u="none" cap="none" strike="noStrike">
              <a:solidFill>
                <a:schemeClr val="dk1"/>
              </a:solidFill>
              <a:latin typeface="Calibri"/>
              <a:ea typeface="Calibri"/>
              <a:cs typeface="Calibri"/>
              <a:sym typeface="Calibri"/>
            </a:endParaRPr>
          </a:p>
        </p:txBody>
      </p:sp>
      <p:sp>
        <p:nvSpPr>
          <p:cNvPr id="319" name="Google Shape;319;p12"/>
          <p:cNvSpPr/>
          <p:nvPr/>
        </p:nvSpPr>
        <p:spPr>
          <a:xfrm>
            <a:off x="6781847" y="3043238"/>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 pages</a:t>
            </a:r>
            <a:endParaRPr b="0" i="0" sz="889" u="none" cap="none" strike="noStrike">
              <a:solidFill>
                <a:schemeClr val="dk1"/>
              </a:solidFill>
              <a:latin typeface="Calibri"/>
              <a:ea typeface="Calibri"/>
              <a:cs typeface="Calibri"/>
              <a:sym typeface="Calibri"/>
            </a:endParaRPr>
          </a:p>
        </p:txBody>
      </p:sp>
      <p:sp>
        <p:nvSpPr>
          <p:cNvPr id="320" name="Google Shape;320;p12"/>
          <p:cNvSpPr/>
          <p:nvPr/>
        </p:nvSpPr>
        <p:spPr>
          <a:xfrm>
            <a:off x="428625" y="3486150"/>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2"/>
          <p:cNvSpPr/>
          <p:nvPr/>
        </p:nvSpPr>
        <p:spPr>
          <a:xfrm>
            <a:off x="428625" y="3925491"/>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2"/>
          <p:cNvSpPr/>
          <p:nvPr/>
        </p:nvSpPr>
        <p:spPr>
          <a:xfrm>
            <a:off x="428625" y="3486150"/>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Pillar Content</a:t>
            </a:r>
            <a:endParaRPr b="0" i="0" sz="889" u="none" cap="none" strike="noStrike">
              <a:solidFill>
                <a:schemeClr val="dk1"/>
              </a:solidFill>
              <a:latin typeface="Calibri"/>
              <a:ea typeface="Calibri"/>
              <a:cs typeface="Calibri"/>
              <a:sym typeface="Calibri"/>
            </a:endParaRPr>
          </a:p>
        </p:txBody>
      </p:sp>
      <p:sp>
        <p:nvSpPr>
          <p:cNvPr id="323" name="Google Shape;323;p12"/>
          <p:cNvSpPr/>
          <p:nvPr/>
        </p:nvSpPr>
        <p:spPr>
          <a:xfrm>
            <a:off x="2914901" y="348615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24" name="Google Shape;324;p12"/>
          <p:cNvSpPr/>
          <p:nvPr/>
        </p:nvSpPr>
        <p:spPr>
          <a:xfrm>
            <a:off x="4848374" y="348615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8 pages</a:t>
            </a:r>
            <a:endParaRPr b="0" i="0" sz="889" u="none" cap="none" strike="noStrike">
              <a:solidFill>
                <a:schemeClr val="dk1"/>
              </a:solidFill>
              <a:latin typeface="Calibri"/>
              <a:ea typeface="Calibri"/>
              <a:cs typeface="Calibri"/>
              <a:sym typeface="Calibri"/>
            </a:endParaRPr>
          </a:p>
        </p:txBody>
      </p:sp>
      <p:sp>
        <p:nvSpPr>
          <p:cNvPr id="325" name="Google Shape;325;p12"/>
          <p:cNvSpPr/>
          <p:nvPr/>
        </p:nvSpPr>
        <p:spPr>
          <a:xfrm>
            <a:off x="6781847" y="3486150"/>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8 pages</a:t>
            </a:r>
            <a:endParaRPr b="0" i="0" sz="889" u="none" cap="none" strike="noStrike">
              <a:solidFill>
                <a:schemeClr val="dk1"/>
              </a:solidFill>
              <a:latin typeface="Calibri"/>
              <a:ea typeface="Calibri"/>
              <a:cs typeface="Calibri"/>
              <a:sym typeface="Calibri"/>
            </a:endParaRPr>
          </a:p>
        </p:txBody>
      </p:sp>
      <p:sp>
        <p:nvSpPr>
          <p:cNvPr id="326" name="Google Shape;326;p12"/>
          <p:cNvSpPr/>
          <p:nvPr/>
        </p:nvSpPr>
        <p:spPr>
          <a:xfrm>
            <a:off x="428625" y="3929063"/>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Ultimate Guides</a:t>
            </a:r>
            <a:endParaRPr b="0" i="0" sz="889" u="none" cap="none" strike="noStrike">
              <a:solidFill>
                <a:schemeClr val="dk1"/>
              </a:solidFill>
              <a:latin typeface="Calibri"/>
              <a:ea typeface="Calibri"/>
              <a:cs typeface="Calibri"/>
              <a:sym typeface="Calibri"/>
            </a:endParaRPr>
          </a:p>
        </p:txBody>
      </p:sp>
      <p:sp>
        <p:nvSpPr>
          <p:cNvPr id="327" name="Google Shape;327;p12"/>
          <p:cNvSpPr/>
          <p:nvPr/>
        </p:nvSpPr>
        <p:spPr>
          <a:xfrm>
            <a:off x="2914901" y="392906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28" name="Google Shape;328;p12"/>
          <p:cNvSpPr/>
          <p:nvPr/>
        </p:nvSpPr>
        <p:spPr>
          <a:xfrm>
            <a:off x="4848374" y="392906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29" name="Google Shape;329;p12"/>
          <p:cNvSpPr/>
          <p:nvPr/>
        </p:nvSpPr>
        <p:spPr>
          <a:xfrm>
            <a:off x="6781847" y="3929063"/>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 guides</a:t>
            </a:r>
            <a:endParaRPr b="0" i="0" sz="889" u="none" cap="none" strike="noStrike">
              <a:solidFill>
                <a:schemeClr val="dk1"/>
              </a:solidFill>
              <a:latin typeface="Calibri"/>
              <a:ea typeface="Calibri"/>
              <a:cs typeface="Calibri"/>
              <a:sym typeface="Calibri"/>
            </a:endParaRPr>
          </a:p>
        </p:txBody>
      </p:sp>
      <p:sp>
        <p:nvSpPr>
          <p:cNvPr id="330" name="Google Shape;330;p12"/>
          <p:cNvSpPr/>
          <p:nvPr/>
        </p:nvSpPr>
        <p:spPr>
          <a:xfrm>
            <a:off x="428625" y="4371975"/>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2"/>
          <p:cNvSpPr/>
          <p:nvPr/>
        </p:nvSpPr>
        <p:spPr>
          <a:xfrm>
            <a:off x="428625" y="4811316"/>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2"/>
          <p:cNvSpPr/>
          <p:nvPr/>
        </p:nvSpPr>
        <p:spPr>
          <a:xfrm>
            <a:off x="428625" y="4371975"/>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Knowledge Base Articles</a:t>
            </a:r>
            <a:endParaRPr b="0" i="0" sz="889" u="none" cap="none" strike="noStrike">
              <a:solidFill>
                <a:schemeClr val="dk1"/>
              </a:solidFill>
              <a:latin typeface="Calibri"/>
              <a:ea typeface="Calibri"/>
              <a:cs typeface="Calibri"/>
              <a:sym typeface="Calibri"/>
            </a:endParaRPr>
          </a:p>
        </p:txBody>
      </p:sp>
      <p:sp>
        <p:nvSpPr>
          <p:cNvPr id="333" name="Google Shape;333;p12"/>
          <p:cNvSpPr/>
          <p:nvPr/>
        </p:nvSpPr>
        <p:spPr>
          <a:xfrm>
            <a:off x="2914901" y="437197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34" name="Google Shape;334;p12"/>
          <p:cNvSpPr/>
          <p:nvPr/>
        </p:nvSpPr>
        <p:spPr>
          <a:xfrm>
            <a:off x="4848374" y="437197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35" name="Google Shape;335;p12"/>
          <p:cNvSpPr/>
          <p:nvPr/>
        </p:nvSpPr>
        <p:spPr>
          <a:xfrm>
            <a:off x="6781847" y="4371975"/>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100 articles</a:t>
            </a:r>
            <a:endParaRPr b="0" i="0" sz="889"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descr="preencoded.png" id="341" name="Google Shape;341;p13"/>
          <p:cNvPicPr preferRelativeResize="0"/>
          <p:nvPr/>
        </p:nvPicPr>
        <p:blipFill rotWithShape="1">
          <a:blip r:embed="rId3">
            <a:alphaModFix/>
          </a:blip>
          <a:srcRect b="0" l="0" r="0" t="0"/>
          <a:stretch/>
        </p:blipFill>
        <p:spPr>
          <a:xfrm>
            <a:off x="0" y="0"/>
            <a:ext cx="9144000" cy="5286375"/>
          </a:xfrm>
          <a:prstGeom prst="rect">
            <a:avLst/>
          </a:prstGeom>
          <a:noFill/>
          <a:ln>
            <a:noFill/>
          </a:ln>
        </p:spPr>
      </p:pic>
      <p:sp>
        <p:nvSpPr>
          <p:cNvPr id="342" name="Google Shape;342;p13"/>
          <p:cNvSpPr/>
          <p:nvPr/>
        </p:nvSpPr>
        <p:spPr>
          <a:xfrm>
            <a:off x="428625" y="357188"/>
            <a:ext cx="828675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Compare All Three Tiers: Results</a:t>
            </a:r>
            <a:endParaRPr b="0" i="0" sz="2700" u="none" cap="none" strike="noStrike">
              <a:solidFill>
                <a:schemeClr val="dk1"/>
              </a:solidFill>
              <a:latin typeface="Calibri"/>
              <a:ea typeface="Calibri"/>
              <a:cs typeface="Calibri"/>
              <a:sym typeface="Calibri"/>
            </a:endParaRPr>
          </a:p>
        </p:txBody>
      </p:sp>
      <p:sp>
        <p:nvSpPr>
          <p:cNvPr id="343" name="Google Shape;343;p13"/>
          <p:cNvSpPr/>
          <p:nvPr/>
        </p:nvSpPr>
        <p:spPr>
          <a:xfrm>
            <a:off x="428625" y="1157288"/>
            <a:ext cx="2486276"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3"/>
          <p:cNvSpPr/>
          <p:nvPr/>
        </p:nvSpPr>
        <p:spPr>
          <a:xfrm>
            <a:off x="428625" y="2218134"/>
            <a:ext cx="2486276"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p:nvPr/>
        </p:nvSpPr>
        <p:spPr>
          <a:xfrm>
            <a:off x="571500" y="1591270"/>
            <a:ext cx="2236245" cy="2143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46"/>
              <a:buFont typeface="Noto Sans"/>
              <a:buNone/>
            </a:pPr>
            <a:r>
              <a:rPr b="1" i="0" lang="en-US" sz="1046" u="none" cap="none" strike="noStrike">
                <a:solidFill>
                  <a:srgbClr val="FFFFFF"/>
                </a:solidFill>
                <a:latin typeface="Noto Sans"/>
                <a:ea typeface="Noto Sans"/>
                <a:cs typeface="Noto Sans"/>
                <a:sym typeface="Noto Sans"/>
              </a:rPr>
              <a:t>Feature</a:t>
            </a:r>
            <a:endParaRPr b="0" i="0" sz="1046" u="none" cap="none" strike="noStrike">
              <a:solidFill>
                <a:schemeClr val="dk1"/>
              </a:solidFill>
              <a:latin typeface="Calibri"/>
              <a:ea typeface="Calibri"/>
              <a:cs typeface="Calibri"/>
              <a:sym typeface="Calibri"/>
            </a:endParaRPr>
          </a:p>
        </p:txBody>
      </p:sp>
      <p:sp>
        <p:nvSpPr>
          <p:cNvPr id="346" name="Google Shape;346;p13"/>
          <p:cNvSpPr/>
          <p:nvPr/>
        </p:nvSpPr>
        <p:spPr>
          <a:xfrm>
            <a:off x="2914901" y="1157288"/>
            <a:ext cx="1933473"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
          <p:cNvSpPr/>
          <p:nvPr/>
        </p:nvSpPr>
        <p:spPr>
          <a:xfrm>
            <a:off x="2914901" y="2218134"/>
            <a:ext cx="1933473"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3"/>
          <p:cNvSpPr/>
          <p:nvPr/>
        </p:nvSpPr>
        <p:spPr>
          <a:xfrm>
            <a:off x="3022057" y="1305520"/>
            <a:ext cx="1719160"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Foundation</a:t>
            </a:r>
            <a:endParaRPr b="0" i="0" sz="1350" u="none" cap="none" strike="noStrike">
              <a:solidFill>
                <a:schemeClr val="dk1"/>
              </a:solidFill>
              <a:latin typeface="Calibri"/>
              <a:ea typeface="Calibri"/>
              <a:cs typeface="Calibri"/>
              <a:sym typeface="Calibri"/>
            </a:endParaRPr>
          </a:p>
        </p:txBody>
      </p:sp>
      <p:sp>
        <p:nvSpPr>
          <p:cNvPr id="349" name="Google Shape;349;p13"/>
          <p:cNvSpPr/>
          <p:nvPr/>
        </p:nvSpPr>
        <p:spPr>
          <a:xfrm>
            <a:off x="3022057" y="1619845"/>
            <a:ext cx="1719160"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$2,997</a:t>
            </a:r>
            <a:endParaRPr b="0" i="0" sz="1575" u="none" cap="none" strike="noStrike">
              <a:solidFill>
                <a:schemeClr val="dk1"/>
              </a:solidFill>
              <a:latin typeface="Calibri"/>
              <a:ea typeface="Calibri"/>
              <a:cs typeface="Calibri"/>
              <a:sym typeface="Calibri"/>
            </a:endParaRPr>
          </a:p>
        </p:txBody>
      </p:sp>
      <p:sp>
        <p:nvSpPr>
          <p:cNvPr id="350" name="Google Shape;350;p13"/>
          <p:cNvSpPr/>
          <p:nvPr/>
        </p:nvSpPr>
        <p:spPr>
          <a:xfrm>
            <a:off x="3022057" y="1941314"/>
            <a:ext cx="1719160"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351" name="Google Shape;351;p13"/>
          <p:cNvSpPr/>
          <p:nvPr/>
        </p:nvSpPr>
        <p:spPr>
          <a:xfrm>
            <a:off x="4848374" y="1157288"/>
            <a:ext cx="1933473"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
          <p:cNvSpPr/>
          <p:nvPr/>
        </p:nvSpPr>
        <p:spPr>
          <a:xfrm>
            <a:off x="4848374" y="2218134"/>
            <a:ext cx="1933473"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3"/>
          <p:cNvSpPr/>
          <p:nvPr/>
        </p:nvSpPr>
        <p:spPr>
          <a:xfrm>
            <a:off x="4955530" y="1305520"/>
            <a:ext cx="1719160"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Growth</a:t>
            </a:r>
            <a:endParaRPr b="0" i="0" sz="1350" u="none" cap="none" strike="noStrike">
              <a:solidFill>
                <a:schemeClr val="dk1"/>
              </a:solidFill>
              <a:latin typeface="Calibri"/>
              <a:ea typeface="Calibri"/>
              <a:cs typeface="Calibri"/>
              <a:sym typeface="Calibri"/>
            </a:endParaRPr>
          </a:p>
        </p:txBody>
      </p:sp>
      <p:sp>
        <p:nvSpPr>
          <p:cNvPr id="354" name="Google Shape;354;p13"/>
          <p:cNvSpPr/>
          <p:nvPr/>
        </p:nvSpPr>
        <p:spPr>
          <a:xfrm>
            <a:off x="4955530" y="1619845"/>
            <a:ext cx="1719160"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$6,497</a:t>
            </a:r>
            <a:endParaRPr b="0" i="0" sz="1575" u="none" cap="none" strike="noStrike">
              <a:solidFill>
                <a:schemeClr val="dk1"/>
              </a:solidFill>
              <a:latin typeface="Calibri"/>
              <a:ea typeface="Calibri"/>
              <a:cs typeface="Calibri"/>
              <a:sym typeface="Calibri"/>
            </a:endParaRPr>
          </a:p>
        </p:txBody>
      </p:sp>
      <p:sp>
        <p:nvSpPr>
          <p:cNvPr id="355" name="Google Shape;355;p13"/>
          <p:cNvSpPr/>
          <p:nvPr/>
        </p:nvSpPr>
        <p:spPr>
          <a:xfrm>
            <a:off x="4955530" y="1941314"/>
            <a:ext cx="1719160"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356" name="Google Shape;356;p13"/>
          <p:cNvSpPr/>
          <p:nvPr/>
        </p:nvSpPr>
        <p:spPr>
          <a:xfrm>
            <a:off x="6781847" y="1157288"/>
            <a:ext cx="1933528" cy="108227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3"/>
          <p:cNvSpPr/>
          <p:nvPr/>
        </p:nvSpPr>
        <p:spPr>
          <a:xfrm>
            <a:off x="6781847" y="2218134"/>
            <a:ext cx="1933528" cy="21431"/>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3"/>
          <p:cNvSpPr/>
          <p:nvPr/>
        </p:nvSpPr>
        <p:spPr>
          <a:xfrm>
            <a:off x="6889003" y="1300163"/>
            <a:ext cx="1719216"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Enterprise</a:t>
            </a:r>
            <a:endParaRPr b="0" i="0" sz="1350" u="none" cap="none" strike="noStrike">
              <a:solidFill>
                <a:schemeClr val="dk1"/>
              </a:solidFill>
              <a:latin typeface="Calibri"/>
              <a:ea typeface="Calibri"/>
              <a:cs typeface="Calibri"/>
              <a:sym typeface="Calibri"/>
            </a:endParaRPr>
          </a:p>
        </p:txBody>
      </p:sp>
      <p:sp>
        <p:nvSpPr>
          <p:cNvPr id="359" name="Google Shape;359;p13"/>
          <p:cNvSpPr/>
          <p:nvPr/>
        </p:nvSpPr>
        <p:spPr>
          <a:xfrm>
            <a:off x="6889003" y="1614488"/>
            <a:ext cx="1719216" cy="3000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75"/>
              <a:buFont typeface="Noto Sans"/>
              <a:buNone/>
            </a:pPr>
            <a:r>
              <a:rPr b="1" i="0" lang="en-US" sz="1575" u="none" cap="none" strike="noStrike">
                <a:solidFill>
                  <a:srgbClr val="FFFFFF"/>
                </a:solidFill>
                <a:latin typeface="Noto Sans"/>
                <a:ea typeface="Noto Sans"/>
                <a:cs typeface="Noto Sans"/>
                <a:sym typeface="Noto Sans"/>
              </a:rPr>
              <a:t>$12,997</a:t>
            </a:r>
            <a:endParaRPr b="0" i="0" sz="1575" u="none" cap="none" strike="noStrike">
              <a:solidFill>
                <a:schemeClr val="dk1"/>
              </a:solidFill>
              <a:latin typeface="Calibri"/>
              <a:ea typeface="Calibri"/>
              <a:cs typeface="Calibri"/>
              <a:sym typeface="Calibri"/>
            </a:endParaRPr>
          </a:p>
        </p:txBody>
      </p:sp>
      <p:sp>
        <p:nvSpPr>
          <p:cNvPr id="360" name="Google Shape;360;p13"/>
          <p:cNvSpPr/>
          <p:nvPr/>
        </p:nvSpPr>
        <p:spPr>
          <a:xfrm>
            <a:off x="6889003" y="1935956"/>
            <a:ext cx="1719216" cy="15001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732"/>
              <a:buFont typeface="Noto Sans"/>
              <a:buNone/>
            </a:pPr>
            <a:r>
              <a:rPr b="1" i="0" lang="en-US" sz="732" u="none" cap="none" strike="noStrike">
                <a:solidFill>
                  <a:srgbClr val="FFFFFF"/>
                </a:solidFill>
                <a:latin typeface="Noto Sans"/>
                <a:ea typeface="Noto Sans"/>
                <a:cs typeface="Noto Sans"/>
                <a:sym typeface="Noto Sans"/>
              </a:rPr>
              <a:t>/month</a:t>
            </a:r>
            <a:endParaRPr b="0" i="0" sz="732" u="none" cap="none" strike="noStrike">
              <a:solidFill>
                <a:schemeClr val="dk1"/>
              </a:solidFill>
              <a:latin typeface="Calibri"/>
              <a:ea typeface="Calibri"/>
              <a:cs typeface="Calibri"/>
              <a:sym typeface="Calibri"/>
            </a:endParaRPr>
          </a:p>
        </p:txBody>
      </p:sp>
      <p:sp>
        <p:nvSpPr>
          <p:cNvPr id="361" name="Google Shape;361;p13"/>
          <p:cNvSpPr/>
          <p:nvPr/>
        </p:nvSpPr>
        <p:spPr>
          <a:xfrm>
            <a:off x="428625" y="2228850"/>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Monthly Content Refresh</a:t>
            </a:r>
            <a:endParaRPr b="0" i="0" sz="889" u="none" cap="none" strike="noStrike">
              <a:solidFill>
                <a:schemeClr val="dk1"/>
              </a:solidFill>
              <a:latin typeface="Calibri"/>
              <a:ea typeface="Calibri"/>
              <a:cs typeface="Calibri"/>
              <a:sym typeface="Calibri"/>
            </a:endParaRPr>
          </a:p>
        </p:txBody>
      </p:sp>
      <p:sp>
        <p:nvSpPr>
          <p:cNvPr id="362" name="Google Shape;362;p13"/>
          <p:cNvSpPr/>
          <p:nvPr/>
        </p:nvSpPr>
        <p:spPr>
          <a:xfrm>
            <a:off x="2914901" y="222885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2 pages</a:t>
            </a:r>
            <a:endParaRPr b="0" i="0" sz="889" u="none" cap="none" strike="noStrike">
              <a:solidFill>
                <a:schemeClr val="dk1"/>
              </a:solidFill>
              <a:latin typeface="Calibri"/>
              <a:ea typeface="Calibri"/>
              <a:cs typeface="Calibri"/>
              <a:sym typeface="Calibri"/>
            </a:endParaRPr>
          </a:p>
        </p:txBody>
      </p:sp>
      <p:sp>
        <p:nvSpPr>
          <p:cNvPr id="363" name="Google Shape;363;p13"/>
          <p:cNvSpPr/>
          <p:nvPr/>
        </p:nvSpPr>
        <p:spPr>
          <a:xfrm>
            <a:off x="4848374" y="222885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4 pages</a:t>
            </a:r>
            <a:endParaRPr b="0" i="0" sz="889" u="none" cap="none" strike="noStrike">
              <a:solidFill>
                <a:schemeClr val="dk1"/>
              </a:solidFill>
              <a:latin typeface="Calibri"/>
              <a:ea typeface="Calibri"/>
              <a:cs typeface="Calibri"/>
              <a:sym typeface="Calibri"/>
            </a:endParaRPr>
          </a:p>
        </p:txBody>
      </p:sp>
      <p:sp>
        <p:nvSpPr>
          <p:cNvPr id="364" name="Google Shape;364;p13"/>
          <p:cNvSpPr/>
          <p:nvPr/>
        </p:nvSpPr>
        <p:spPr>
          <a:xfrm>
            <a:off x="6781847" y="2228850"/>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8 pages</a:t>
            </a:r>
            <a:endParaRPr b="0" i="0" sz="889" u="none" cap="none" strike="noStrike">
              <a:solidFill>
                <a:schemeClr val="dk1"/>
              </a:solidFill>
              <a:latin typeface="Calibri"/>
              <a:ea typeface="Calibri"/>
              <a:cs typeface="Calibri"/>
              <a:sym typeface="Calibri"/>
            </a:endParaRPr>
          </a:p>
        </p:txBody>
      </p:sp>
      <p:sp>
        <p:nvSpPr>
          <p:cNvPr id="365" name="Google Shape;365;p13"/>
          <p:cNvSpPr/>
          <p:nvPr/>
        </p:nvSpPr>
        <p:spPr>
          <a:xfrm>
            <a:off x="428625" y="2671763"/>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3"/>
          <p:cNvSpPr/>
          <p:nvPr/>
        </p:nvSpPr>
        <p:spPr>
          <a:xfrm>
            <a:off x="428625" y="3111103"/>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3"/>
          <p:cNvSpPr/>
          <p:nvPr/>
        </p:nvSpPr>
        <p:spPr>
          <a:xfrm>
            <a:off x="428625" y="2671763"/>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API Integrations</a:t>
            </a:r>
            <a:endParaRPr b="0" i="0" sz="889" u="none" cap="none" strike="noStrike">
              <a:solidFill>
                <a:schemeClr val="dk1"/>
              </a:solidFill>
              <a:latin typeface="Calibri"/>
              <a:ea typeface="Calibri"/>
              <a:cs typeface="Calibri"/>
              <a:sym typeface="Calibri"/>
            </a:endParaRPr>
          </a:p>
        </p:txBody>
      </p:sp>
      <p:sp>
        <p:nvSpPr>
          <p:cNvPr id="368" name="Google Shape;368;p13"/>
          <p:cNvSpPr/>
          <p:nvPr/>
        </p:nvSpPr>
        <p:spPr>
          <a:xfrm>
            <a:off x="2914901" y="267176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69" name="Google Shape;369;p13"/>
          <p:cNvSpPr/>
          <p:nvPr/>
        </p:nvSpPr>
        <p:spPr>
          <a:xfrm>
            <a:off x="4848374" y="267176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70" name="Google Shape;370;p13"/>
          <p:cNvSpPr/>
          <p:nvPr/>
        </p:nvSpPr>
        <p:spPr>
          <a:xfrm>
            <a:off x="6781847" y="2671763"/>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OpenAI + Perplexity</a:t>
            </a:r>
            <a:endParaRPr b="0" i="0" sz="889" u="none" cap="none" strike="noStrike">
              <a:solidFill>
                <a:schemeClr val="dk1"/>
              </a:solidFill>
              <a:latin typeface="Calibri"/>
              <a:ea typeface="Calibri"/>
              <a:cs typeface="Calibri"/>
              <a:sym typeface="Calibri"/>
            </a:endParaRPr>
          </a:p>
        </p:txBody>
      </p:sp>
      <p:sp>
        <p:nvSpPr>
          <p:cNvPr id="371" name="Google Shape;371;p13"/>
          <p:cNvSpPr/>
          <p:nvPr/>
        </p:nvSpPr>
        <p:spPr>
          <a:xfrm>
            <a:off x="428625" y="3114675"/>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Dedicated Account Manager</a:t>
            </a:r>
            <a:endParaRPr b="0" i="0" sz="889" u="none" cap="none" strike="noStrike">
              <a:solidFill>
                <a:schemeClr val="dk1"/>
              </a:solidFill>
              <a:latin typeface="Calibri"/>
              <a:ea typeface="Calibri"/>
              <a:cs typeface="Calibri"/>
              <a:sym typeface="Calibri"/>
            </a:endParaRPr>
          </a:p>
        </p:txBody>
      </p:sp>
      <p:sp>
        <p:nvSpPr>
          <p:cNvPr id="372" name="Google Shape;372;p13"/>
          <p:cNvSpPr/>
          <p:nvPr/>
        </p:nvSpPr>
        <p:spPr>
          <a:xfrm>
            <a:off x="2914901" y="311467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73" name="Google Shape;373;p13"/>
          <p:cNvSpPr/>
          <p:nvPr/>
        </p:nvSpPr>
        <p:spPr>
          <a:xfrm>
            <a:off x="4848374" y="3114675"/>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0"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74" name="Google Shape;374;p13"/>
          <p:cNvSpPr/>
          <p:nvPr/>
        </p:nvSpPr>
        <p:spPr>
          <a:xfrm>
            <a:off x="6781847" y="3114675"/>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a:t>
            </a:r>
            <a:endParaRPr b="0" i="0" sz="889" u="none" cap="none" strike="noStrike">
              <a:solidFill>
                <a:schemeClr val="dk1"/>
              </a:solidFill>
              <a:latin typeface="Calibri"/>
              <a:ea typeface="Calibri"/>
              <a:cs typeface="Calibri"/>
              <a:sym typeface="Calibri"/>
            </a:endParaRPr>
          </a:p>
        </p:txBody>
      </p:sp>
      <p:sp>
        <p:nvSpPr>
          <p:cNvPr id="375" name="Google Shape;375;p13"/>
          <p:cNvSpPr/>
          <p:nvPr/>
        </p:nvSpPr>
        <p:spPr>
          <a:xfrm>
            <a:off x="428625" y="3557588"/>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3"/>
          <p:cNvSpPr/>
          <p:nvPr/>
        </p:nvSpPr>
        <p:spPr>
          <a:xfrm>
            <a:off x="428625" y="3996928"/>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3"/>
          <p:cNvSpPr/>
          <p:nvPr/>
        </p:nvSpPr>
        <p:spPr>
          <a:xfrm>
            <a:off x="428625" y="3557588"/>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Expected Traffic Increase</a:t>
            </a:r>
            <a:endParaRPr b="0" i="0" sz="889" u="none" cap="none" strike="noStrike">
              <a:solidFill>
                <a:schemeClr val="dk1"/>
              </a:solidFill>
              <a:latin typeface="Calibri"/>
              <a:ea typeface="Calibri"/>
              <a:cs typeface="Calibri"/>
              <a:sym typeface="Calibri"/>
            </a:endParaRPr>
          </a:p>
        </p:txBody>
      </p:sp>
      <p:sp>
        <p:nvSpPr>
          <p:cNvPr id="378" name="Google Shape;378;p13"/>
          <p:cNvSpPr/>
          <p:nvPr/>
        </p:nvSpPr>
        <p:spPr>
          <a:xfrm>
            <a:off x="2914901" y="3557588"/>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50-100%</a:t>
            </a:r>
            <a:endParaRPr b="0" i="0" sz="889" u="none" cap="none" strike="noStrike">
              <a:solidFill>
                <a:schemeClr val="dk1"/>
              </a:solidFill>
              <a:latin typeface="Calibri"/>
              <a:ea typeface="Calibri"/>
              <a:cs typeface="Calibri"/>
              <a:sym typeface="Calibri"/>
            </a:endParaRPr>
          </a:p>
        </p:txBody>
      </p:sp>
      <p:sp>
        <p:nvSpPr>
          <p:cNvPr id="379" name="Google Shape;379;p13"/>
          <p:cNvSpPr/>
          <p:nvPr/>
        </p:nvSpPr>
        <p:spPr>
          <a:xfrm>
            <a:off x="4848374" y="3557588"/>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100-200%</a:t>
            </a:r>
            <a:endParaRPr b="0" i="0" sz="889" u="none" cap="none" strike="noStrike">
              <a:solidFill>
                <a:schemeClr val="dk1"/>
              </a:solidFill>
              <a:latin typeface="Calibri"/>
              <a:ea typeface="Calibri"/>
              <a:cs typeface="Calibri"/>
              <a:sym typeface="Calibri"/>
            </a:endParaRPr>
          </a:p>
        </p:txBody>
      </p:sp>
      <p:sp>
        <p:nvSpPr>
          <p:cNvPr id="380" name="Google Shape;380;p13"/>
          <p:cNvSpPr/>
          <p:nvPr/>
        </p:nvSpPr>
        <p:spPr>
          <a:xfrm>
            <a:off x="6781847" y="3557588"/>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150-300%</a:t>
            </a:r>
            <a:endParaRPr b="0" i="0" sz="889" u="none" cap="none" strike="noStrike">
              <a:solidFill>
                <a:schemeClr val="dk1"/>
              </a:solidFill>
              <a:latin typeface="Calibri"/>
              <a:ea typeface="Calibri"/>
              <a:cs typeface="Calibri"/>
              <a:sym typeface="Calibri"/>
            </a:endParaRPr>
          </a:p>
        </p:txBody>
      </p:sp>
      <p:sp>
        <p:nvSpPr>
          <p:cNvPr id="381" name="Google Shape;381;p13"/>
          <p:cNvSpPr/>
          <p:nvPr/>
        </p:nvSpPr>
        <p:spPr>
          <a:xfrm>
            <a:off x="428625" y="4000500"/>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Expected AI Citations</a:t>
            </a:r>
            <a:endParaRPr b="0" i="0" sz="889" u="none" cap="none" strike="noStrike">
              <a:solidFill>
                <a:schemeClr val="dk1"/>
              </a:solidFill>
              <a:latin typeface="Calibri"/>
              <a:ea typeface="Calibri"/>
              <a:cs typeface="Calibri"/>
              <a:sym typeface="Calibri"/>
            </a:endParaRPr>
          </a:p>
        </p:txBody>
      </p:sp>
      <p:sp>
        <p:nvSpPr>
          <p:cNvPr id="382" name="Google Shape;382;p13"/>
          <p:cNvSpPr/>
          <p:nvPr/>
        </p:nvSpPr>
        <p:spPr>
          <a:xfrm>
            <a:off x="2914901" y="400050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10-20</a:t>
            </a:r>
            <a:endParaRPr b="0" i="0" sz="889" u="none" cap="none" strike="noStrike">
              <a:solidFill>
                <a:schemeClr val="dk1"/>
              </a:solidFill>
              <a:latin typeface="Calibri"/>
              <a:ea typeface="Calibri"/>
              <a:cs typeface="Calibri"/>
              <a:sym typeface="Calibri"/>
            </a:endParaRPr>
          </a:p>
        </p:txBody>
      </p:sp>
      <p:sp>
        <p:nvSpPr>
          <p:cNvPr id="383" name="Google Shape;383;p13"/>
          <p:cNvSpPr/>
          <p:nvPr/>
        </p:nvSpPr>
        <p:spPr>
          <a:xfrm>
            <a:off x="4848374" y="4000500"/>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25-50</a:t>
            </a:r>
            <a:endParaRPr b="0" i="0" sz="889" u="none" cap="none" strike="noStrike">
              <a:solidFill>
                <a:schemeClr val="dk1"/>
              </a:solidFill>
              <a:latin typeface="Calibri"/>
              <a:ea typeface="Calibri"/>
              <a:cs typeface="Calibri"/>
              <a:sym typeface="Calibri"/>
            </a:endParaRPr>
          </a:p>
        </p:txBody>
      </p:sp>
      <p:sp>
        <p:nvSpPr>
          <p:cNvPr id="384" name="Google Shape;384;p13"/>
          <p:cNvSpPr/>
          <p:nvPr/>
        </p:nvSpPr>
        <p:spPr>
          <a:xfrm>
            <a:off x="6781847" y="4000500"/>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50-100+</a:t>
            </a:r>
            <a:endParaRPr b="0" i="0" sz="889" u="none" cap="none" strike="noStrike">
              <a:solidFill>
                <a:schemeClr val="dk1"/>
              </a:solidFill>
              <a:latin typeface="Calibri"/>
              <a:ea typeface="Calibri"/>
              <a:cs typeface="Calibri"/>
              <a:sym typeface="Calibri"/>
            </a:endParaRPr>
          </a:p>
        </p:txBody>
      </p:sp>
      <p:sp>
        <p:nvSpPr>
          <p:cNvPr id="385" name="Google Shape;385;p13"/>
          <p:cNvSpPr/>
          <p:nvPr/>
        </p:nvSpPr>
        <p:spPr>
          <a:xfrm>
            <a:off x="428625" y="4443413"/>
            <a:ext cx="8286750" cy="446484"/>
          </a:xfrm>
          <a:prstGeom prst="rect">
            <a:avLst/>
          </a:prstGeom>
          <a:solidFill>
            <a:srgbClr val="1621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3"/>
          <p:cNvSpPr/>
          <p:nvPr/>
        </p:nvSpPr>
        <p:spPr>
          <a:xfrm>
            <a:off x="428625" y="4882753"/>
            <a:ext cx="8286750" cy="7144"/>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3"/>
          <p:cNvSpPr/>
          <p:nvPr/>
        </p:nvSpPr>
        <p:spPr>
          <a:xfrm>
            <a:off x="428625" y="4443413"/>
            <a:ext cx="2486276" cy="442913"/>
          </a:xfrm>
          <a:prstGeom prst="rect">
            <a:avLst/>
          </a:prstGeom>
          <a:noFill/>
          <a:ln>
            <a:noFill/>
          </a:ln>
        </p:spPr>
        <p:txBody>
          <a:bodyPr anchorCtr="0" anchor="ctr" bIns="153025" lIns="170050" spcFirstLastPara="1" rIns="127500" wrap="square" tIns="153025">
            <a:noAutofit/>
          </a:bodyPr>
          <a:lstStyle/>
          <a:p>
            <a:pPr indent="0" lvl="0" marL="0" marR="0" rtl="0" algn="l">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Expected ROI</a:t>
            </a:r>
            <a:endParaRPr b="0" i="0" sz="889" u="none" cap="none" strike="noStrike">
              <a:solidFill>
                <a:schemeClr val="dk1"/>
              </a:solidFill>
              <a:latin typeface="Calibri"/>
              <a:ea typeface="Calibri"/>
              <a:cs typeface="Calibri"/>
              <a:sym typeface="Calibri"/>
            </a:endParaRPr>
          </a:p>
        </p:txBody>
      </p:sp>
      <p:sp>
        <p:nvSpPr>
          <p:cNvPr id="388" name="Google Shape;388;p13"/>
          <p:cNvSpPr/>
          <p:nvPr/>
        </p:nvSpPr>
        <p:spPr>
          <a:xfrm>
            <a:off x="2914901" y="444341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150-200%</a:t>
            </a:r>
            <a:endParaRPr b="0" i="0" sz="889" u="none" cap="none" strike="noStrike">
              <a:solidFill>
                <a:schemeClr val="dk1"/>
              </a:solidFill>
              <a:latin typeface="Calibri"/>
              <a:ea typeface="Calibri"/>
              <a:cs typeface="Calibri"/>
              <a:sym typeface="Calibri"/>
            </a:endParaRPr>
          </a:p>
        </p:txBody>
      </p:sp>
      <p:sp>
        <p:nvSpPr>
          <p:cNvPr id="389" name="Google Shape;389;p13"/>
          <p:cNvSpPr/>
          <p:nvPr/>
        </p:nvSpPr>
        <p:spPr>
          <a:xfrm>
            <a:off x="4848374" y="4443413"/>
            <a:ext cx="1933473"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200-300%</a:t>
            </a:r>
            <a:endParaRPr b="0" i="0" sz="889" u="none" cap="none" strike="noStrike">
              <a:solidFill>
                <a:schemeClr val="dk1"/>
              </a:solidFill>
              <a:latin typeface="Calibri"/>
              <a:ea typeface="Calibri"/>
              <a:cs typeface="Calibri"/>
              <a:sym typeface="Calibri"/>
            </a:endParaRPr>
          </a:p>
        </p:txBody>
      </p:sp>
      <p:sp>
        <p:nvSpPr>
          <p:cNvPr id="390" name="Google Shape;390;p13"/>
          <p:cNvSpPr/>
          <p:nvPr/>
        </p:nvSpPr>
        <p:spPr>
          <a:xfrm>
            <a:off x="6781847" y="4443413"/>
            <a:ext cx="1933528" cy="442913"/>
          </a:xfrm>
          <a:prstGeom prst="rect">
            <a:avLst/>
          </a:prstGeom>
          <a:noFill/>
          <a:ln>
            <a:noFill/>
          </a:ln>
        </p:spPr>
        <p:txBody>
          <a:bodyPr anchorCtr="0" anchor="ctr" bIns="153025" lIns="127500" spcFirstLastPara="1" rIns="127500" wrap="square" tIns="153025">
            <a:noAutofit/>
          </a:bodyPr>
          <a:lstStyle/>
          <a:p>
            <a:pPr indent="0" lvl="0" marL="0" marR="0" rtl="0" algn="ctr">
              <a:spcBef>
                <a:spcPts val="0"/>
              </a:spcBef>
              <a:spcAft>
                <a:spcPts val="0"/>
              </a:spcAft>
              <a:buClr>
                <a:srgbClr val="FFFFFF"/>
              </a:buClr>
              <a:buSzPts val="889"/>
              <a:buFont typeface="Inter"/>
              <a:buNone/>
            </a:pPr>
            <a:r>
              <a:rPr b="1" i="0" lang="en-US" sz="889" u="none" cap="none" strike="noStrike">
                <a:solidFill>
                  <a:srgbClr val="FFFFFF"/>
                </a:solidFill>
                <a:latin typeface="Inter"/>
                <a:ea typeface="Inter"/>
                <a:cs typeface="Inter"/>
                <a:sym typeface="Inter"/>
              </a:rPr>
              <a:t>300-500%</a:t>
            </a:r>
            <a:endParaRPr b="0" i="0" sz="889"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descr="preencoded.png" id="396" name="Google Shape;396;p14"/>
          <p:cNvPicPr preferRelativeResize="0"/>
          <p:nvPr/>
        </p:nvPicPr>
        <p:blipFill rotWithShape="1">
          <a:blip r:embed="rId3">
            <a:alphaModFix/>
          </a:blip>
          <a:srcRect b="0" l="0" r="0" t="0"/>
          <a:stretch/>
        </p:blipFill>
        <p:spPr>
          <a:xfrm>
            <a:off x="0" y="0"/>
            <a:ext cx="9144000" cy="5661422"/>
          </a:xfrm>
          <a:prstGeom prst="rect">
            <a:avLst/>
          </a:prstGeom>
          <a:noFill/>
          <a:ln>
            <a:noFill/>
          </a:ln>
        </p:spPr>
      </p:pic>
      <p:sp>
        <p:nvSpPr>
          <p:cNvPr id="397" name="Google Shape;397;p14"/>
          <p:cNvSpPr/>
          <p:nvPr/>
        </p:nvSpPr>
        <p:spPr>
          <a:xfrm>
            <a:off x="500063" y="357188"/>
            <a:ext cx="8143875"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Inter"/>
              <a:buNone/>
            </a:pPr>
            <a:r>
              <a:rPr b="1" i="0" lang="en-US" sz="2700" u="none" cap="none" strike="noStrike">
                <a:solidFill>
                  <a:srgbClr val="FFFFFF"/>
                </a:solidFill>
                <a:latin typeface="Inter"/>
                <a:ea typeface="Inter"/>
                <a:cs typeface="Inter"/>
                <a:sym typeface="Inter"/>
              </a:rPr>
              <a:t>Expected Results &amp; ROI</a:t>
            </a:r>
            <a:endParaRPr b="0" i="0" sz="2700" u="none" cap="none" strike="noStrike">
              <a:solidFill>
                <a:schemeClr val="dk1"/>
              </a:solidFill>
              <a:latin typeface="Calibri"/>
              <a:ea typeface="Calibri"/>
              <a:cs typeface="Calibri"/>
              <a:sym typeface="Calibri"/>
            </a:endParaRPr>
          </a:p>
        </p:txBody>
      </p:sp>
      <p:pic>
        <p:nvPicPr>
          <p:cNvPr descr="preencoded.png" id="398" name="Google Shape;398;p14"/>
          <p:cNvPicPr preferRelativeResize="0"/>
          <p:nvPr/>
        </p:nvPicPr>
        <p:blipFill rotWithShape="1">
          <a:blip r:embed="rId4">
            <a:alphaModFix/>
          </a:blip>
          <a:srcRect b="0" l="0" r="0" t="0"/>
          <a:stretch/>
        </p:blipFill>
        <p:spPr>
          <a:xfrm>
            <a:off x="500063" y="1623417"/>
            <a:ext cx="3114675" cy="3214688"/>
          </a:xfrm>
          <a:prstGeom prst="rect">
            <a:avLst/>
          </a:prstGeom>
          <a:noFill/>
          <a:ln>
            <a:noFill/>
          </a:ln>
        </p:spPr>
      </p:pic>
      <p:sp>
        <p:nvSpPr>
          <p:cNvPr id="399" name="Google Shape;399;p14"/>
          <p:cNvSpPr/>
          <p:nvPr/>
        </p:nvSpPr>
        <p:spPr>
          <a:xfrm>
            <a:off x="3971925" y="1157288"/>
            <a:ext cx="1438266" cy="3796903"/>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4"/>
          <p:cNvSpPr/>
          <p:nvPr/>
        </p:nvSpPr>
        <p:spPr>
          <a:xfrm>
            <a:off x="4114800" y="1335881"/>
            <a:ext cx="1152516" cy="235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38"/>
              <a:buFont typeface="Noto Sans"/>
              <a:buNone/>
            </a:pPr>
            <a:r>
              <a:rPr b="1" i="0" lang="en-US" sz="1238" u="none" cap="none" strike="noStrike">
                <a:solidFill>
                  <a:srgbClr val="FFFFFF"/>
                </a:solidFill>
                <a:latin typeface="Noto Sans"/>
                <a:ea typeface="Noto Sans"/>
                <a:cs typeface="Noto Sans"/>
                <a:sym typeface="Noto Sans"/>
              </a:rPr>
              <a:t>Foundation</a:t>
            </a:r>
            <a:endParaRPr b="0" i="0" sz="1238" u="none" cap="none" strike="noStrike">
              <a:solidFill>
                <a:schemeClr val="dk1"/>
              </a:solidFill>
              <a:latin typeface="Calibri"/>
              <a:ea typeface="Calibri"/>
              <a:cs typeface="Calibri"/>
              <a:sym typeface="Calibri"/>
            </a:endParaRPr>
          </a:p>
        </p:txBody>
      </p:sp>
      <p:sp>
        <p:nvSpPr>
          <p:cNvPr id="401" name="Google Shape;401;p14"/>
          <p:cNvSpPr/>
          <p:nvPr/>
        </p:nvSpPr>
        <p:spPr>
          <a:xfrm>
            <a:off x="4114800" y="1628775"/>
            <a:ext cx="1152516"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$2,997</a:t>
            </a:r>
            <a:endParaRPr b="0" i="0" sz="1350" u="none" cap="none" strike="noStrike">
              <a:solidFill>
                <a:schemeClr val="dk1"/>
              </a:solidFill>
              <a:latin typeface="Calibri"/>
              <a:ea typeface="Calibri"/>
              <a:cs typeface="Calibri"/>
              <a:sym typeface="Calibri"/>
            </a:endParaRPr>
          </a:p>
        </p:txBody>
      </p:sp>
      <p:sp>
        <p:nvSpPr>
          <p:cNvPr id="402" name="Google Shape;402;p14"/>
          <p:cNvSpPr/>
          <p:nvPr/>
        </p:nvSpPr>
        <p:spPr>
          <a:xfrm>
            <a:off x="4114800" y="2185988"/>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Traffic Increase</a:t>
            </a:r>
            <a:endParaRPr b="0" i="0" sz="680" u="none" cap="none" strike="noStrike">
              <a:solidFill>
                <a:schemeClr val="dk1"/>
              </a:solidFill>
              <a:latin typeface="Calibri"/>
              <a:ea typeface="Calibri"/>
              <a:cs typeface="Calibri"/>
              <a:sym typeface="Calibri"/>
            </a:endParaRPr>
          </a:p>
        </p:txBody>
      </p:sp>
      <p:sp>
        <p:nvSpPr>
          <p:cNvPr id="403" name="Google Shape;403;p14"/>
          <p:cNvSpPr/>
          <p:nvPr/>
        </p:nvSpPr>
        <p:spPr>
          <a:xfrm>
            <a:off x="4114800" y="2361009"/>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50-100%</a:t>
            </a:r>
            <a:endParaRPr b="0" i="0" sz="1575" u="none" cap="none" strike="noStrike">
              <a:solidFill>
                <a:schemeClr val="dk1"/>
              </a:solidFill>
              <a:latin typeface="Calibri"/>
              <a:ea typeface="Calibri"/>
              <a:cs typeface="Calibri"/>
              <a:sym typeface="Calibri"/>
            </a:endParaRPr>
          </a:p>
        </p:txBody>
      </p:sp>
      <p:sp>
        <p:nvSpPr>
          <p:cNvPr id="404" name="Google Shape;404;p14"/>
          <p:cNvSpPr/>
          <p:nvPr/>
        </p:nvSpPr>
        <p:spPr>
          <a:xfrm>
            <a:off x="4114800" y="2703909"/>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AI Citations</a:t>
            </a:r>
            <a:endParaRPr b="0" i="0" sz="680" u="none" cap="none" strike="noStrike">
              <a:solidFill>
                <a:schemeClr val="dk1"/>
              </a:solidFill>
              <a:latin typeface="Calibri"/>
              <a:ea typeface="Calibri"/>
              <a:cs typeface="Calibri"/>
              <a:sym typeface="Calibri"/>
            </a:endParaRPr>
          </a:p>
        </p:txBody>
      </p:sp>
      <p:sp>
        <p:nvSpPr>
          <p:cNvPr id="405" name="Google Shape;405;p14"/>
          <p:cNvSpPr/>
          <p:nvPr/>
        </p:nvSpPr>
        <p:spPr>
          <a:xfrm>
            <a:off x="4114800" y="2878931"/>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10-20</a:t>
            </a:r>
            <a:endParaRPr b="0" i="0" sz="1575" u="none" cap="none" strike="noStrike">
              <a:solidFill>
                <a:schemeClr val="dk1"/>
              </a:solidFill>
              <a:latin typeface="Calibri"/>
              <a:ea typeface="Calibri"/>
              <a:cs typeface="Calibri"/>
              <a:sym typeface="Calibri"/>
            </a:endParaRPr>
          </a:p>
        </p:txBody>
      </p:sp>
      <p:sp>
        <p:nvSpPr>
          <p:cNvPr id="406" name="Google Shape;406;p14"/>
          <p:cNvSpPr/>
          <p:nvPr/>
        </p:nvSpPr>
        <p:spPr>
          <a:xfrm>
            <a:off x="4114800" y="3221831"/>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Featured Snippets</a:t>
            </a:r>
            <a:endParaRPr b="0" i="0" sz="680" u="none" cap="none" strike="noStrike">
              <a:solidFill>
                <a:schemeClr val="dk1"/>
              </a:solidFill>
              <a:latin typeface="Calibri"/>
              <a:ea typeface="Calibri"/>
              <a:cs typeface="Calibri"/>
              <a:sym typeface="Calibri"/>
            </a:endParaRPr>
          </a:p>
        </p:txBody>
      </p:sp>
      <p:sp>
        <p:nvSpPr>
          <p:cNvPr id="407" name="Google Shape;407;p14"/>
          <p:cNvSpPr/>
          <p:nvPr/>
        </p:nvSpPr>
        <p:spPr>
          <a:xfrm>
            <a:off x="4114800" y="3396853"/>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5-10</a:t>
            </a:r>
            <a:endParaRPr b="0" i="0" sz="1575" u="none" cap="none" strike="noStrike">
              <a:solidFill>
                <a:schemeClr val="dk1"/>
              </a:solidFill>
              <a:latin typeface="Calibri"/>
              <a:ea typeface="Calibri"/>
              <a:cs typeface="Calibri"/>
              <a:sym typeface="Calibri"/>
            </a:endParaRPr>
          </a:p>
        </p:txBody>
      </p:sp>
      <p:sp>
        <p:nvSpPr>
          <p:cNvPr id="408" name="Google Shape;408;p14"/>
          <p:cNvSpPr/>
          <p:nvPr/>
        </p:nvSpPr>
        <p:spPr>
          <a:xfrm>
            <a:off x="4114800" y="3739753"/>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ROI</a:t>
            </a:r>
            <a:endParaRPr b="0" i="0" sz="680" u="none" cap="none" strike="noStrike">
              <a:solidFill>
                <a:schemeClr val="dk1"/>
              </a:solidFill>
              <a:latin typeface="Calibri"/>
              <a:ea typeface="Calibri"/>
              <a:cs typeface="Calibri"/>
              <a:sym typeface="Calibri"/>
            </a:endParaRPr>
          </a:p>
        </p:txBody>
      </p:sp>
      <p:sp>
        <p:nvSpPr>
          <p:cNvPr id="409" name="Google Shape;409;p14"/>
          <p:cNvSpPr/>
          <p:nvPr/>
        </p:nvSpPr>
        <p:spPr>
          <a:xfrm>
            <a:off x="4114800" y="3914775"/>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150-200%</a:t>
            </a:r>
            <a:endParaRPr b="0" i="0" sz="1575" u="none" cap="none" strike="noStrike">
              <a:solidFill>
                <a:schemeClr val="dk1"/>
              </a:solidFill>
              <a:latin typeface="Calibri"/>
              <a:ea typeface="Calibri"/>
              <a:cs typeface="Calibri"/>
              <a:sym typeface="Calibri"/>
            </a:endParaRPr>
          </a:p>
        </p:txBody>
      </p:sp>
      <p:sp>
        <p:nvSpPr>
          <p:cNvPr id="410" name="Google Shape;410;p14"/>
          <p:cNvSpPr/>
          <p:nvPr/>
        </p:nvSpPr>
        <p:spPr>
          <a:xfrm>
            <a:off x="4114800" y="4257675"/>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Pages Optimized</a:t>
            </a:r>
            <a:endParaRPr b="0" i="0" sz="680" u="none" cap="none" strike="noStrike">
              <a:solidFill>
                <a:schemeClr val="dk1"/>
              </a:solidFill>
              <a:latin typeface="Calibri"/>
              <a:ea typeface="Calibri"/>
              <a:cs typeface="Calibri"/>
              <a:sym typeface="Calibri"/>
            </a:endParaRPr>
          </a:p>
        </p:txBody>
      </p:sp>
      <p:sp>
        <p:nvSpPr>
          <p:cNvPr id="411" name="Google Shape;411;p14"/>
          <p:cNvSpPr/>
          <p:nvPr/>
        </p:nvSpPr>
        <p:spPr>
          <a:xfrm>
            <a:off x="4114800" y="4432697"/>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50</a:t>
            </a:r>
            <a:endParaRPr b="0" i="0" sz="1575" u="none" cap="none" strike="noStrike">
              <a:solidFill>
                <a:schemeClr val="dk1"/>
              </a:solidFill>
              <a:latin typeface="Calibri"/>
              <a:ea typeface="Calibri"/>
              <a:cs typeface="Calibri"/>
              <a:sym typeface="Calibri"/>
            </a:endParaRPr>
          </a:p>
        </p:txBody>
      </p:sp>
      <p:sp>
        <p:nvSpPr>
          <p:cNvPr id="412" name="Google Shape;412;p14"/>
          <p:cNvSpPr/>
          <p:nvPr/>
        </p:nvSpPr>
        <p:spPr>
          <a:xfrm>
            <a:off x="5588784" y="1157288"/>
            <a:ext cx="1438266" cy="3796903"/>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4"/>
          <p:cNvSpPr/>
          <p:nvPr/>
        </p:nvSpPr>
        <p:spPr>
          <a:xfrm>
            <a:off x="5731659" y="1335881"/>
            <a:ext cx="1152516" cy="235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38"/>
              <a:buFont typeface="Noto Sans"/>
              <a:buNone/>
            </a:pPr>
            <a:r>
              <a:rPr b="1" i="0" lang="en-US" sz="1238" u="none" cap="none" strike="noStrike">
                <a:solidFill>
                  <a:srgbClr val="FFFFFF"/>
                </a:solidFill>
                <a:latin typeface="Noto Sans"/>
                <a:ea typeface="Noto Sans"/>
                <a:cs typeface="Noto Sans"/>
                <a:sym typeface="Noto Sans"/>
              </a:rPr>
              <a:t>Growth</a:t>
            </a:r>
            <a:endParaRPr b="0" i="0" sz="1238" u="none" cap="none" strike="noStrike">
              <a:solidFill>
                <a:schemeClr val="dk1"/>
              </a:solidFill>
              <a:latin typeface="Calibri"/>
              <a:ea typeface="Calibri"/>
              <a:cs typeface="Calibri"/>
              <a:sym typeface="Calibri"/>
            </a:endParaRPr>
          </a:p>
        </p:txBody>
      </p:sp>
      <p:sp>
        <p:nvSpPr>
          <p:cNvPr id="414" name="Google Shape;414;p14"/>
          <p:cNvSpPr/>
          <p:nvPr/>
        </p:nvSpPr>
        <p:spPr>
          <a:xfrm>
            <a:off x="5731659" y="1628775"/>
            <a:ext cx="1152516"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$6,497</a:t>
            </a:r>
            <a:endParaRPr b="0" i="0" sz="1350" u="none" cap="none" strike="noStrike">
              <a:solidFill>
                <a:schemeClr val="dk1"/>
              </a:solidFill>
              <a:latin typeface="Calibri"/>
              <a:ea typeface="Calibri"/>
              <a:cs typeface="Calibri"/>
              <a:sym typeface="Calibri"/>
            </a:endParaRPr>
          </a:p>
        </p:txBody>
      </p:sp>
      <p:sp>
        <p:nvSpPr>
          <p:cNvPr id="415" name="Google Shape;415;p14"/>
          <p:cNvSpPr/>
          <p:nvPr/>
        </p:nvSpPr>
        <p:spPr>
          <a:xfrm>
            <a:off x="5731659" y="2185988"/>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Traffic Increase</a:t>
            </a:r>
            <a:endParaRPr b="0" i="0" sz="680" u="none" cap="none" strike="noStrike">
              <a:solidFill>
                <a:schemeClr val="dk1"/>
              </a:solidFill>
              <a:latin typeface="Calibri"/>
              <a:ea typeface="Calibri"/>
              <a:cs typeface="Calibri"/>
              <a:sym typeface="Calibri"/>
            </a:endParaRPr>
          </a:p>
        </p:txBody>
      </p:sp>
      <p:sp>
        <p:nvSpPr>
          <p:cNvPr id="416" name="Google Shape;416;p14"/>
          <p:cNvSpPr/>
          <p:nvPr/>
        </p:nvSpPr>
        <p:spPr>
          <a:xfrm>
            <a:off x="5731659" y="2361009"/>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100-200%</a:t>
            </a:r>
            <a:endParaRPr b="0" i="0" sz="1575" u="none" cap="none" strike="noStrike">
              <a:solidFill>
                <a:schemeClr val="dk1"/>
              </a:solidFill>
              <a:latin typeface="Calibri"/>
              <a:ea typeface="Calibri"/>
              <a:cs typeface="Calibri"/>
              <a:sym typeface="Calibri"/>
            </a:endParaRPr>
          </a:p>
        </p:txBody>
      </p:sp>
      <p:sp>
        <p:nvSpPr>
          <p:cNvPr id="417" name="Google Shape;417;p14"/>
          <p:cNvSpPr/>
          <p:nvPr/>
        </p:nvSpPr>
        <p:spPr>
          <a:xfrm>
            <a:off x="5731659" y="2703909"/>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AI Citations</a:t>
            </a:r>
            <a:endParaRPr b="0" i="0" sz="680" u="none" cap="none" strike="noStrike">
              <a:solidFill>
                <a:schemeClr val="dk1"/>
              </a:solidFill>
              <a:latin typeface="Calibri"/>
              <a:ea typeface="Calibri"/>
              <a:cs typeface="Calibri"/>
              <a:sym typeface="Calibri"/>
            </a:endParaRPr>
          </a:p>
        </p:txBody>
      </p:sp>
      <p:sp>
        <p:nvSpPr>
          <p:cNvPr id="418" name="Google Shape;418;p14"/>
          <p:cNvSpPr/>
          <p:nvPr/>
        </p:nvSpPr>
        <p:spPr>
          <a:xfrm>
            <a:off x="5731659" y="2878931"/>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25-50</a:t>
            </a:r>
            <a:endParaRPr b="0" i="0" sz="1575" u="none" cap="none" strike="noStrike">
              <a:solidFill>
                <a:schemeClr val="dk1"/>
              </a:solidFill>
              <a:latin typeface="Calibri"/>
              <a:ea typeface="Calibri"/>
              <a:cs typeface="Calibri"/>
              <a:sym typeface="Calibri"/>
            </a:endParaRPr>
          </a:p>
        </p:txBody>
      </p:sp>
      <p:sp>
        <p:nvSpPr>
          <p:cNvPr id="419" name="Google Shape;419;p14"/>
          <p:cNvSpPr/>
          <p:nvPr/>
        </p:nvSpPr>
        <p:spPr>
          <a:xfrm>
            <a:off x="5731659" y="3221831"/>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Featured Snippets</a:t>
            </a:r>
            <a:endParaRPr b="0" i="0" sz="680" u="none" cap="none" strike="noStrike">
              <a:solidFill>
                <a:schemeClr val="dk1"/>
              </a:solidFill>
              <a:latin typeface="Calibri"/>
              <a:ea typeface="Calibri"/>
              <a:cs typeface="Calibri"/>
              <a:sym typeface="Calibri"/>
            </a:endParaRPr>
          </a:p>
        </p:txBody>
      </p:sp>
      <p:sp>
        <p:nvSpPr>
          <p:cNvPr id="420" name="Google Shape;420;p14"/>
          <p:cNvSpPr/>
          <p:nvPr/>
        </p:nvSpPr>
        <p:spPr>
          <a:xfrm>
            <a:off x="5731659" y="3396853"/>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15-25</a:t>
            </a:r>
            <a:endParaRPr b="0" i="0" sz="1575" u="none" cap="none" strike="noStrike">
              <a:solidFill>
                <a:schemeClr val="dk1"/>
              </a:solidFill>
              <a:latin typeface="Calibri"/>
              <a:ea typeface="Calibri"/>
              <a:cs typeface="Calibri"/>
              <a:sym typeface="Calibri"/>
            </a:endParaRPr>
          </a:p>
        </p:txBody>
      </p:sp>
      <p:sp>
        <p:nvSpPr>
          <p:cNvPr id="421" name="Google Shape;421;p14"/>
          <p:cNvSpPr/>
          <p:nvPr/>
        </p:nvSpPr>
        <p:spPr>
          <a:xfrm>
            <a:off x="5731659" y="3739753"/>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ROI</a:t>
            </a:r>
            <a:endParaRPr b="0" i="0" sz="680" u="none" cap="none" strike="noStrike">
              <a:solidFill>
                <a:schemeClr val="dk1"/>
              </a:solidFill>
              <a:latin typeface="Calibri"/>
              <a:ea typeface="Calibri"/>
              <a:cs typeface="Calibri"/>
              <a:sym typeface="Calibri"/>
            </a:endParaRPr>
          </a:p>
        </p:txBody>
      </p:sp>
      <p:sp>
        <p:nvSpPr>
          <p:cNvPr id="422" name="Google Shape;422;p14"/>
          <p:cNvSpPr/>
          <p:nvPr/>
        </p:nvSpPr>
        <p:spPr>
          <a:xfrm>
            <a:off x="5731659" y="3914775"/>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200-300%</a:t>
            </a:r>
            <a:endParaRPr b="0" i="0" sz="1575" u="none" cap="none" strike="noStrike">
              <a:solidFill>
                <a:schemeClr val="dk1"/>
              </a:solidFill>
              <a:latin typeface="Calibri"/>
              <a:ea typeface="Calibri"/>
              <a:cs typeface="Calibri"/>
              <a:sym typeface="Calibri"/>
            </a:endParaRPr>
          </a:p>
        </p:txBody>
      </p:sp>
      <p:sp>
        <p:nvSpPr>
          <p:cNvPr id="423" name="Google Shape;423;p14"/>
          <p:cNvSpPr/>
          <p:nvPr/>
        </p:nvSpPr>
        <p:spPr>
          <a:xfrm>
            <a:off x="5731659" y="4257675"/>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Pages Optimized</a:t>
            </a:r>
            <a:endParaRPr b="0" i="0" sz="680" u="none" cap="none" strike="noStrike">
              <a:solidFill>
                <a:schemeClr val="dk1"/>
              </a:solidFill>
              <a:latin typeface="Calibri"/>
              <a:ea typeface="Calibri"/>
              <a:cs typeface="Calibri"/>
              <a:sym typeface="Calibri"/>
            </a:endParaRPr>
          </a:p>
        </p:txBody>
      </p:sp>
      <p:sp>
        <p:nvSpPr>
          <p:cNvPr id="424" name="Google Shape;424;p14"/>
          <p:cNvSpPr/>
          <p:nvPr/>
        </p:nvSpPr>
        <p:spPr>
          <a:xfrm>
            <a:off x="5731659" y="4432697"/>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120</a:t>
            </a:r>
            <a:endParaRPr b="0" i="0" sz="1575" u="none" cap="none" strike="noStrike">
              <a:solidFill>
                <a:schemeClr val="dk1"/>
              </a:solidFill>
              <a:latin typeface="Calibri"/>
              <a:ea typeface="Calibri"/>
              <a:cs typeface="Calibri"/>
              <a:sym typeface="Calibri"/>
            </a:endParaRPr>
          </a:p>
        </p:txBody>
      </p:sp>
      <p:sp>
        <p:nvSpPr>
          <p:cNvPr id="425" name="Google Shape;425;p14"/>
          <p:cNvSpPr/>
          <p:nvPr/>
        </p:nvSpPr>
        <p:spPr>
          <a:xfrm>
            <a:off x="7205644" y="1157288"/>
            <a:ext cx="1438266" cy="3796903"/>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4"/>
          <p:cNvSpPr/>
          <p:nvPr/>
        </p:nvSpPr>
        <p:spPr>
          <a:xfrm>
            <a:off x="7348519" y="1335881"/>
            <a:ext cx="1152516" cy="235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38"/>
              <a:buFont typeface="Noto Sans"/>
              <a:buNone/>
            </a:pPr>
            <a:r>
              <a:rPr b="1" i="0" lang="en-US" sz="1238" u="none" cap="none" strike="noStrike">
                <a:solidFill>
                  <a:srgbClr val="FFFFFF"/>
                </a:solidFill>
                <a:latin typeface="Noto Sans"/>
                <a:ea typeface="Noto Sans"/>
                <a:cs typeface="Noto Sans"/>
                <a:sym typeface="Noto Sans"/>
              </a:rPr>
              <a:t>Enterprise</a:t>
            </a:r>
            <a:endParaRPr b="0" i="0" sz="1238" u="none" cap="none" strike="noStrike">
              <a:solidFill>
                <a:schemeClr val="dk1"/>
              </a:solidFill>
              <a:latin typeface="Calibri"/>
              <a:ea typeface="Calibri"/>
              <a:cs typeface="Calibri"/>
              <a:sym typeface="Calibri"/>
            </a:endParaRPr>
          </a:p>
        </p:txBody>
      </p:sp>
      <p:sp>
        <p:nvSpPr>
          <p:cNvPr id="427" name="Google Shape;427;p14"/>
          <p:cNvSpPr/>
          <p:nvPr/>
        </p:nvSpPr>
        <p:spPr>
          <a:xfrm>
            <a:off x="7348519" y="1628775"/>
            <a:ext cx="1152516" cy="2571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Noto Sans"/>
              <a:buNone/>
            </a:pPr>
            <a:r>
              <a:rPr b="1" i="0" lang="en-US" sz="1350" u="none" cap="none" strike="noStrike">
                <a:solidFill>
                  <a:srgbClr val="E94560"/>
                </a:solidFill>
                <a:latin typeface="Noto Sans"/>
                <a:ea typeface="Noto Sans"/>
                <a:cs typeface="Noto Sans"/>
                <a:sym typeface="Noto Sans"/>
              </a:rPr>
              <a:t>$12,997</a:t>
            </a:r>
            <a:endParaRPr b="0" i="0" sz="1350" u="none" cap="none" strike="noStrike">
              <a:solidFill>
                <a:schemeClr val="dk1"/>
              </a:solidFill>
              <a:latin typeface="Calibri"/>
              <a:ea typeface="Calibri"/>
              <a:cs typeface="Calibri"/>
              <a:sym typeface="Calibri"/>
            </a:endParaRPr>
          </a:p>
        </p:txBody>
      </p:sp>
      <p:sp>
        <p:nvSpPr>
          <p:cNvPr id="428" name="Google Shape;428;p14"/>
          <p:cNvSpPr/>
          <p:nvPr/>
        </p:nvSpPr>
        <p:spPr>
          <a:xfrm>
            <a:off x="7348519" y="2185988"/>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Traffic Increase</a:t>
            </a:r>
            <a:endParaRPr b="0" i="0" sz="680" u="none" cap="none" strike="noStrike">
              <a:solidFill>
                <a:schemeClr val="dk1"/>
              </a:solidFill>
              <a:latin typeface="Calibri"/>
              <a:ea typeface="Calibri"/>
              <a:cs typeface="Calibri"/>
              <a:sym typeface="Calibri"/>
            </a:endParaRPr>
          </a:p>
        </p:txBody>
      </p:sp>
      <p:sp>
        <p:nvSpPr>
          <p:cNvPr id="429" name="Google Shape;429;p14"/>
          <p:cNvSpPr/>
          <p:nvPr/>
        </p:nvSpPr>
        <p:spPr>
          <a:xfrm>
            <a:off x="7348519" y="2361009"/>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150-300%</a:t>
            </a:r>
            <a:endParaRPr b="0" i="0" sz="1575" u="none" cap="none" strike="noStrike">
              <a:solidFill>
                <a:schemeClr val="dk1"/>
              </a:solidFill>
              <a:latin typeface="Calibri"/>
              <a:ea typeface="Calibri"/>
              <a:cs typeface="Calibri"/>
              <a:sym typeface="Calibri"/>
            </a:endParaRPr>
          </a:p>
        </p:txBody>
      </p:sp>
      <p:sp>
        <p:nvSpPr>
          <p:cNvPr id="430" name="Google Shape;430;p14"/>
          <p:cNvSpPr/>
          <p:nvPr/>
        </p:nvSpPr>
        <p:spPr>
          <a:xfrm>
            <a:off x="7348519" y="2703909"/>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AI Citations</a:t>
            </a:r>
            <a:endParaRPr b="0" i="0" sz="680" u="none" cap="none" strike="noStrike">
              <a:solidFill>
                <a:schemeClr val="dk1"/>
              </a:solidFill>
              <a:latin typeface="Calibri"/>
              <a:ea typeface="Calibri"/>
              <a:cs typeface="Calibri"/>
              <a:sym typeface="Calibri"/>
            </a:endParaRPr>
          </a:p>
        </p:txBody>
      </p:sp>
      <p:sp>
        <p:nvSpPr>
          <p:cNvPr id="431" name="Google Shape;431;p14"/>
          <p:cNvSpPr/>
          <p:nvPr/>
        </p:nvSpPr>
        <p:spPr>
          <a:xfrm>
            <a:off x="7348519" y="2878931"/>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50-100+</a:t>
            </a:r>
            <a:endParaRPr b="0" i="0" sz="1575" u="none" cap="none" strike="noStrike">
              <a:solidFill>
                <a:schemeClr val="dk1"/>
              </a:solidFill>
              <a:latin typeface="Calibri"/>
              <a:ea typeface="Calibri"/>
              <a:cs typeface="Calibri"/>
              <a:sym typeface="Calibri"/>
            </a:endParaRPr>
          </a:p>
        </p:txBody>
      </p:sp>
      <p:sp>
        <p:nvSpPr>
          <p:cNvPr id="432" name="Google Shape;432;p14"/>
          <p:cNvSpPr/>
          <p:nvPr/>
        </p:nvSpPr>
        <p:spPr>
          <a:xfrm>
            <a:off x="7348519" y="3221831"/>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Featured Snippets</a:t>
            </a:r>
            <a:endParaRPr b="0" i="0" sz="680" u="none" cap="none" strike="noStrike">
              <a:solidFill>
                <a:schemeClr val="dk1"/>
              </a:solidFill>
              <a:latin typeface="Calibri"/>
              <a:ea typeface="Calibri"/>
              <a:cs typeface="Calibri"/>
              <a:sym typeface="Calibri"/>
            </a:endParaRPr>
          </a:p>
        </p:txBody>
      </p:sp>
      <p:sp>
        <p:nvSpPr>
          <p:cNvPr id="433" name="Google Shape;433;p14"/>
          <p:cNvSpPr/>
          <p:nvPr/>
        </p:nvSpPr>
        <p:spPr>
          <a:xfrm>
            <a:off x="7348519" y="3396853"/>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30-50</a:t>
            </a:r>
            <a:endParaRPr b="0" i="0" sz="1575" u="none" cap="none" strike="noStrike">
              <a:solidFill>
                <a:schemeClr val="dk1"/>
              </a:solidFill>
              <a:latin typeface="Calibri"/>
              <a:ea typeface="Calibri"/>
              <a:cs typeface="Calibri"/>
              <a:sym typeface="Calibri"/>
            </a:endParaRPr>
          </a:p>
        </p:txBody>
      </p:sp>
      <p:sp>
        <p:nvSpPr>
          <p:cNvPr id="434" name="Google Shape;434;p14"/>
          <p:cNvSpPr/>
          <p:nvPr/>
        </p:nvSpPr>
        <p:spPr>
          <a:xfrm>
            <a:off x="7348519" y="3739753"/>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ROI</a:t>
            </a:r>
            <a:endParaRPr b="0" i="0" sz="680" u="none" cap="none" strike="noStrike">
              <a:solidFill>
                <a:schemeClr val="dk1"/>
              </a:solidFill>
              <a:latin typeface="Calibri"/>
              <a:ea typeface="Calibri"/>
              <a:cs typeface="Calibri"/>
              <a:sym typeface="Calibri"/>
            </a:endParaRPr>
          </a:p>
        </p:txBody>
      </p:sp>
      <p:sp>
        <p:nvSpPr>
          <p:cNvPr id="435" name="Google Shape;435;p14"/>
          <p:cNvSpPr/>
          <p:nvPr/>
        </p:nvSpPr>
        <p:spPr>
          <a:xfrm>
            <a:off x="7348519" y="3914775"/>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300-500%</a:t>
            </a:r>
            <a:endParaRPr b="0" i="0" sz="1575" u="none" cap="none" strike="noStrike">
              <a:solidFill>
                <a:schemeClr val="dk1"/>
              </a:solidFill>
              <a:latin typeface="Calibri"/>
              <a:ea typeface="Calibri"/>
              <a:cs typeface="Calibri"/>
              <a:sym typeface="Calibri"/>
            </a:endParaRPr>
          </a:p>
        </p:txBody>
      </p:sp>
      <p:sp>
        <p:nvSpPr>
          <p:cNvPr id="436" name="Google Shape;436;p14"/>
          <p:cNvSpPr/>
          <p:nvPr/>
        </p:nvSpPr>
        <p:spPr>
          <a:xfrm>
            <a:off x="7348519" y="4257675"/>
            <a:ext cx="1152516" cy="13930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80"/>
              <a:buFont typeface="Noto Sans"/>
              <a:buNone/>
            </a:pPr>
            <a:r>
              <a:rPr b="0" i="0" lang="en-US" sz="680" u="none" cap="none" strike="noStrike">
                <a:solidFill>
                  <a:srgbClr val="FFFFFF"/>
                </a:solidFill>
                <a:latin typeface="Noto Sans"/>
                <a:ea typeface="Noto Sans"/>
                <a:cs typeface="Noto Sans"/>
                <a:sym typeface="Noto Sans"/>
              </a:rPr>
              <a:t>Pages Optimized</a:t>
            </a:r>
            <a:endParaRPr b="0" i="0" sz="680" u="none" cap="none" strike="noStrike">
              <a:solidFill>
                <a:schemeClr val="dk1"/>
              </a:solidFill>
              <a:latin typeface="Calibri"/>
              <a:ea typeface="Calibri"/>
              <a:cs typeface="Calibri"/>
              <a:sym typeface="Calibri"/>
            </a:endParaRPr>
          </a:p>
        </p:txBody>
      </p:sp>
      <p:sp>
        <p:nvSpPr>
          <p:cNvPr id="437" name="Google Shape;437;p14"/>
          <p:cNvSpPr/>
          <p:nvPr/>
        </p:nvSpPr>
        <p:spPr>
          <a:xfrm>
            <a:off x="7348519" y="4432697"/>
            <a:ext cx="1152516" cy="2000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94560"/>
              </a:buClr>
              <a:buSzPts val="1575"/>
              <a:buFont typeface="Noto Sans"/>
              <a:buNone/>
            </a:pPr>
            <a:r>
              <a:rPr b="1" i="0" lang="en-US" sz="1575" u="none" cap="none" strike="noStrike">
                <a:solidFill>
                  <a:srgbClr val="E94560"/>
                </a:solidFill>
                <a:latin typeface="Noto Sans"/>
                <a:ea typeface="Noto Sans"/>
                <a:cs typeface="Noto Sans"/>
                <a:sym typeface="Noto Sans"/>
              </a:rPr>
              <a:t>250</a:t>
            </a:r>
            <a:endParaRPr b="0" i="0" sz="1575" u="none" cap="none" strike="noStrike">
              <a:solidFill>
                <a:schemeClr val="dk1"/>
              </a:solidFill>
              <a:latin typeface="Calibri"/>
              <a:ea typeface="Calibri"/>
              <a:cs typeface="Calibri"/>
              <a:sym typeface="Calibri"/>
            </a:endParaRPr>
          </a:p>
        </p:txBody>
      </p:sp>
      <p:sp>
        <p:nvSpPr>
          <p:cNvPr id="438" name="Google Shape;438;p14"/>
          <p:cNvSpPr/>
          <p:nvPr/>
        </p:nvSpPr>
        <p:spPr>
          <a:xfrm>
            <a:off x="3971925" y="5132784"/>
            <a:ext cx="4672013"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37"/>
              <a:buFont typeface="Inter"/>
              <a:buNone/>
            </a:pPr>
            <a:r>
              <a:rPr b="0" i="0" lang="en-US" sz="837" u="none" cap="none" strike="noStrike">
                <a:solidFill>
                  <a:srgbClr val="FFFFFF"/>
                </a:solidFill>
                <a:latin typeface="Inter"/>
                <a:ea typeface="Inter"/>
                <a:cs typeface="Inter"/>
                <a:sym typeface="Inter"/>
              </a:rPr>
              <a:t>Results based on 12-month program implementation</a:t>
            </a:r>
            <a:endParaRPr b="0" i="0" sz="837"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preencoded.png" id="444" name="Google Shape;444;p15"/>
          <p:cNvPicPr preferRelativeResize="0"/>
          <p:nvPr/>
        </p:nvPicPr>
        <p:blipFill rotWithShape="1">
          <a:blip r:embed="rId3">
            <a:alphaModFix/>
          </a:blip>
          <a:srcRect b="0" l="0" r="0" t="0"/>
          <a:stretch/>
        </p:blipFill>
        <p:spPr>
          <a:xfrm>
            <a:off x="0" y="0"/>
            <a:ext cx="9144000" cy="5187758"/>
          </a:xfrm>
          <a:prstGeom prst="rect">
            <a:avLst/>
          </a:prstGeom>
          <a:noFill/>
          <a:ln>
            <a:noFill/>
          </a:ln>
        </p:spPr>
      </p:pic>
      <p:sp>
        <p:nvSpPr>
          <p:cNvPr id="445" name="Google Shape;445;p15"/>
          <p:cNvSpPr/>
          <p:nvPr/>
        </p:nvSpPr>
        <p:spPr>
          <a:xfrm>
            <a:off x="714375" y="428625"/>
            <a:ext cx="7715250" cy="6000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Inter"/>
              <a:buNone/>
            </a:pPr>
            <a:r>
              <a:rPr b="1" i="0" lang="en-US" sz="3150" u="none" cap="none" strike="noStrike">
                <a:solidFill>
                  <a:srgbClr val="E94560"/>
                </a:solidFill>
                <a:latin typeface="Inter"/>
                <a:ea typeface="Inter"/>
                <a:cs typeface="Inter"/>
                <a:sym typeface="Inter"/>
              </a:rPr>
              <a:t>Why Act Now?</a:t>
            </a:r>
            <a:endParaRPr b="0" i="0" sz="3150" u="none" cap="none" strike="noStrike">
              <a:solidFill>
                <a:schemeClr val="dk1"/>
              </a:solidFill>
              <a:latin typeface="Calibri"/>
              <a:ea typeface="Calibri"/>
              <a:cs typeface="Calibri"/>
              <a:sym typeface="Calibri"/>
            </a:endParaRPr>
          </a:p>
        </p:txBody>
      </p:sp>
      <p:sp>
        <p:nvSpPr>
          <p:cNvPr id="446" name="Google Shape;446;p15"/>
          <p:cNvSpPr/>
          <p:nvPr/>
        </p:nvSpPr>
        <p:spPr>
          <a:xfrm>
            <a:off x="1000125" y="1457325"/>
            <a:ext cx="7143750" cy="150802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5"/>
          <p:cNvSpPr/>
          <p:nvPr/>
        </p:nvSpPr>
        <p:spPr>
          <a:xfrm>
            <a:off x="1285875" y="1743075"/>
            <a:ext cx="500063" cy="500063"/>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8" name="Google Shape;448;p15"/>
          <p:cNvPicPr preferRelativeResize="0"/>
          <p:nvPr/>
        </p:nvPicPr>
        <p:blipFill rotWithShape="1">
          <a:blip r:embed="rId4">
            <a:alphaModFix/>
          </a:blip>
          <a:srcRect b="0" l="0" r="0" t="0"/>
          <a:stretch/>
        </p:blipFill>
        <p:spPr>
          <a:xfrm>
            <a:off x="1421606" y="1878806"/>
            <a:ext cx="228600" cy="228600"/>
          </a:xfrm>
          <a:prstGeom prst="rect">
            <a:avLst/>
          </a:prstGeom>
          <a:noFill/>
          <a:ln>
            <a:noFill/>
          </a:ln>
        </p:spPr>
      </p:pic>
      <p:sp>
        <p:nvSpPr>
          <p:cNvPr id="449" name="Google Shape;449;p15"/>
          <p:cNvSpPr/>
          <p:nvPr/>
        </p:nvSpPr>
        <p:spPr>
          <a:xfrm>
            <a:off x="1964531" y="1743075"/>
            <a:ext cx="5893594"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The Window is Closing</a:t>
            </a:r>
            <a:endParaRPr b="0" i="0" sz="1575" u="none" cap="none" strike="noStrike">
              <a:solidFill>
                <a:schemeClr val="dk1"/>
              </a:solidFill>
              <a:latin typeface="Calibri"/>
              <a:ea typeface="Calibri"/>
              <a:cs typeface="Calibri"/>
              <a:sym typeface="Calibri"/>
            </a:endParaRPr>
          </a:p>
        </p:txBody>
      </p:sp>
      <p:sp>
        <p:nvSpPr>
          <p:cNvPr id="450" name="Google Shape;450;p15"/>
          <p:cNvSpPr/>
          <p:nvPr/>
        </p:nvSpPr>
        <p:spPr>
          <a:xfrm>
            <a:off x="1964531" y="2068813"/>
            <a:ext cx="5893594" cy="610791"/>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93"/>
              <a:buFont typeface="Inter"/>
              <a:buNone/>
            </a:pPr>
            <a:r>
              <a:rPr b="0" i="0" lang="en-US" sz="993" u="none" cap="none" strike="noStrike">
                <a:solidFill>
                  <a:srgbClr val="FFFFFF"/>
                </a:solidFill>
                <a:latin typeface="Inter"/>
                <a:ea typeface="Inter"/>
                <a:cs typeface="Inter"/>
                <a:sym typeface="Inter"/>
              </a:rPr>
              <a:t> AEO is still in its early stages. Businesses that establish authority now will dominate AI search results for years to come. Once competitors catch on, it becomes exponentially harder to compete. </a:t>
            </a:r>
            <a:endParaRPr b="0" i="0" sz="993" u="none" cap="none" strike="noStrike">
              <a:solidFill>
                <a:schemeClr val="dk1"/>
              </a:solidFill>
              <a:latin typeface="Calibri"/>
              <a:ea typeface="Calibri"/>
              <a:cs typeface="Calibri"/>
              <a:sym typeface="Calibri"/>
            </a:endParaRPr>
          </a:p>
        </p:txBody>
      </p:sp>
      <p:sp>
        <p:nvSpPr>
          <p:cNvPr id="451" name="Google Shape;451;p15"/>
          <p:cNvSpPr/>
          <p:nvPr/>
        </p:nvSpPr>
        <p:spPr>
          <a:xfrm>
            <a:off x="1000125" y="3251104"/>
            <a:ext cx="7143750" cy="150802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5"/>
          <p:cNvSpPr/>
          <p:nvPr/>
        </p:nvSpPr>
        <p:spPr>
          <a:xfrm>
            <a:off x="1285875" y="3536854"/>
            <a:ext cx="500063" cy="500063"/>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3" name="Google Shape;453;p15"/>
          <p:cNvPicPr preferRelativeResize="0"/>
          <p:nvPr/>
        </p:nvPicPr>
        <p:blipFill rotWithShape="1">
          <a:blip r:embed="rId5">
            <a:alphaModFix/>
          </a:blip>
          <a:srcRect b="0" l="0" r="0" t="0"/>
          <a:stretch/>
        </p:blipFill>
        <p:spPr>
          <a:xfrm>
            <a:off x="1393031" y="3672585"/>
            <a:ext cx="285750" cy="228600"/>
          </a:xfrm>
          <a:prstGeom prst="rect">
            <a:avLst/>
          </a:prstGeom>
          <a:noFill/>
          <a:ln>
            <a:noFill/>
          </a:ln>
        </p:spPr>
      </p:pic>
      <p:sp>
        <p:nvSpPr>
          <p:cNvPr id="454" name="Google Shape;454;p15"/>
          <p:cNvSpPr/>
          <p:nvPr/>
        </p:nvSpPr>
        <p:spPr>
          <a:xfrm>
            <a:off x="1964531" y="3536854"/>
            <a:ext cx="5893594" cy="24001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75"/>
              <a:buFont typeface="Inter"/>
              <a:buNone/>
            </a:pPr>
            <a:r>
              <a:rPr b="1" i="0" lang="en-US" sz="1575" u="none" cap="none" strike="noStrike">
                <a:solidFill>
                  <a:srgbClr val="FFFFFF"/>
                </a:solidFill>
                <a:latin typeface="Inter"/>
                <a:ea typeface="Inter"/>
                <a:cs typeface="Inter"/>
                <a:sym typeface="Inter"/>
              </a:rPr>
              <a:t>Your Customers Are Already There</a:t>
            </a:r>
            <a:endParaRPr b="0" i="0" sz="1575" u="none" cap="none" strike="noStrike">
              <a:solidFill>
                <a:schemeClr val="dk1"/>
              </a:solidFill>
              <a:latin typeface="Calibri"/>
              <a:ea typeface="Calibri"/>
              <a:cs typeface="Calibri"/>
              <a:sym typeface="Calibri"/>
            </a:endParaRPr>
          </a:p>
        </p:txBody>
      </p:sp>
      <p:sp>
        <p:nvSpPr>
          <p:cNvPr id="455" name="Google Shape;455;p15"/>
          <p:cNvSpPr/>
          <p:nvPr/>
        </p:nvSpPr>
        <p:spPr>
          <a:xfrm>
            <a:off x="1964531" y="3862592"/>
            <a:ext cx="5893594" cy="610791"/>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93"/>
              <a:buFont typeface="Inter"/>
              <a:buNone/>
            </a:pPr>
            <a:r>
              <a:rPr b="0" i="0" lang="en-US" sz="993" u="none" cap="none" strike="noStrike">
                <a:solidFill>
                  <a:srgbClr val="FFFFFF"/>
                </a:solidFill>
                <a:latin typeface="Inter"/>
                <a:ea typeface="Inter"/>
                <a:cs typeface="Inter"/>
                <a:sym typeface="Inter"/>
              </a:rPr>
              <a:t> 43% of searches now start with AI assistants. Your customers are asking questions about your industry right now. If you're not optimized, your competitors are getting those referrals instead. </a:t>
            </a:r>
            <a:endParaRPr b="0" i="0" sz="993"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descr="preencoded.png" id="461" name="Google Shape;461;p16"/>
          <p:cNvPicPr preferRelativeResize="0"/>
          <p:nvPr/>
        </p:nvPicPr>
        <p:blipFill rotWithShape="1">
          <a:blip r:embed="rId3">
            <a:alphaModFix/>
          </a:blip>
          <a:srcRect b="0" l="0" r="0" t="0"/>
          <a:stretch/>
        </p:blipFill>
        <p:spPr>
          <a:xfrm>
            <a:off x="0" y="0"/>
            <a:ext cx="9144000" cy="5176317"/>
          </a:xfrm>
          <a:prstGeom prst="rect">
            <a:avLst/>
          </a:prstGeom>
          <a:noFill/>
          <a:ln>
            <a:noFill/>
          </a:ln>
        </p:spPr>
      </p:pic>
      <p:sp>
        <p:nvSpPr>
          <p:cNvPr id="462" name="Google Shape;462;p16"/>
          <p:cNvSpPr/>
          <p:nvPr/>
        </p:nvSpPr>
        <p:spPr>
          <a:xfrm>
            <a:off x="714375" y="428625"/>
            <a:ext cx="7715250" cy="6000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Inter"/>
              <a:buNone/>
            </a:pPr>
            <a:r>
              <a:rPr b="1" i="0" lang="en-US" sz="3150" u="none" cap="none" strike="noStrike">
                <a:solidFill>
                  <a:srgbClr val="E94560"/>
                </a:solidFill>
                <a:latin typeface="Inter"/>
                <a:ea typeface="Inter"/>
                <a:cs typeface="Inter"/>
                <a:sym typeface="Inter"/>
              </a:rPr>
              <a:t>Why Act Now? (continued)</a:t>
            </a:r>
            <a:endParaRPr b="0" i="0" sz="3150" u="none" cap="none" strike="noStrike">
              <a:solidFill>
                <a:schemeClr val="dk1"/>
              </a:solidFill>
              <a:latin typeface="Calibri"/>
              <a:ea typeface="Calibri"/>
              <a:cs typeface="Calibri"/>
              <a:sym typeface="Calibri"/>
            </a:endParaRPr>
          </a:p>
        </p:txBody>
      </p:sp>
      <p:sp>
        <p:nvSpPr>
          <p:cNvPr id="463" name="Google Shape;463;p16"/>
          <p:cNvSpPr/>
          <p:nvPr/>
        </p:nvSpPr>
        <p:spPr>
          <a:xfrm>
            <a:off x="1000125" y="1385888"/>
            <a:ext cx="7143750" cy="1287298"/>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6"/>
          <p:cNvSpPr/>
          <p:nvPr/>
        </p:nvSpPr>
        <p:spPr>
          <a:xfrm>
            <a:off x="1250156" y="1600200"/>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5" name="Google Shape;465;p16"/>
          <p:cNvPicPr preferRelativeResize="0"/>
          <p:nvPr/>
        </p:nvPicPr>
        <p:blipFill rotWithShape="1">
          <a:blip r:embed="rId4">
            <a:alphaModFix/>
          </a:blip>
          <a:srcRect b="0" l="0" r="0" t="0"/>
          <a:stretch/>
        </p:blipFill>
        <p:spPr>
          <a:xfrm>
            <a:off x="1364456" y="1714500"/>
            <a:ext cx="200025" cy="200025"/>
          </a:xfrm>
          <a:prstGeom prst="rect">
            <a:avLst/>
          </a:prstGeom>
          <a:noFill/>
          <a:ln>
            <a:noFill/>
          </a:ln>
        </p:spPr>
      </p:pic>
      <p:sp>
        <p:nvSpPr>
          <p:cNvPr id="466" name="Google Shape;466;p16"/>
          <p:cNvSpPr/>
          <p:nvPr/>
        </p:nvSpPr>
        <p:spPr>
          <a:xfrm>
            <a:off x="1857375" y="1600200"/>
            <a:ext cx="6036469" cy="22287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63"/>
              <a:buFont typeface="Inter"/>
              <a:buNone/>
            </a:pPr>
            <a:r>
              <a:rPr b="1" i="0" lang="en-US" sz="1463" u="none" cap="none" strike="noStrike">
                <a:solidFill>
                  <a:srgbClr val="FFFFFF"/>
                </a:solidFill>
                <a:latin typeface="Inter"/>
                <a:ea typeface="Inter"/>
                <a:cs typeface="Inter"/>
                <a:sym typeface="Inter"/>
              </a:rPr>
              <a:t>Compound Growth Effect</a:t>
            </a:r>
            <a:endParaRPr b="0" i="0" sz="1463" u="none" cap="none" strike="noStrike">
              <a:solidFill>
                <a:schemeClr val="dk1"/>
              </a:solidFill>
              <a:latin typeface="Calibri"/>
              <a:ea typeface="Calibri"/>
              <a:cs typeface="Calibri"/>
              <a:sym typeface="Calibri"/>
            </a:endParaRPr>
          </a:p>
        </p:txBody>
      </p:sp>
      <p:sp>
        <p:nvSpPr>
          <p:cNvPr id="467" name="Google Shape;467;p16"/>
          <p:cNvSpPr/>
          <p:nvPr/>
        </p:nvSpPr>
        <p:spPr>
          <a:xfrm>
            <a:off x="1857375" y="1880229"/>
            <a:ext cx="6036469" cy="5786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AEO results compound over time. The sooner you start, the more citations you accumulate, which leads to more authority, which leads to more citations. Delaying means missing months of exponential growth. </a:t>
            </a:r>
            <a:endParaRPr b="0" i="0" sz="942" u="none" cap="none" strike="noStrike">
              <a:solidFill>
                <a:schemeClr val="dk1"/>
              </a:solidFill>
              <a:latin typeface="Calibri"/>
              <a:ea typeface="Calibri"/>
              <a:cs typeface="Calibri"/>
              <a:sym typeface="Calibri"/>
            </a:endParaRPr>
          </a:p>
        </p:txBody>
      </p:sp>
      <p:sp>
        <p:nvSpPr>
          <p:cNvPr id="468" name="Google Shape;468;p16"/>
          <p:cNvSpPr/>
          <p:nvPr/>
        </p:nvSpPr>
        <p:spPr>
          <a:xfrm>
            <a:off x="1000125" y="2887498"/>
            <a:ext cx="7143750" cy="1094417"/>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6"/>
          <p:cNvSpPr/>
          <p:nvPr/>
        </p:nvSpPr>
        <p:spPr>
          <a:xfrm>
            <a:off x="1250156" y="3101811"/>
            <a:ext cx="428625" cy="428625"/>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0" name="Google Shape;470;p16"/>
          <p:cNvPicPr preferRelativeResize="0"/>
          <p:nvPr/>
        </p:nvPicPr>
        <p:blipFill rotWithShape="1">
          <a:blip r:embed="rId5">
            <a:alphaModFix/>
          </a:blip>
          <a:srcRect b="0" l="0" r="0" t="0"/>
          <a:stretch/>
        </p:blipFill>
        <p:spPr>
          <a:xfrm>
            <a:off x="1351955" y="3216111"/>
            <a:ext cx="225028" cy="200025"/>
          </a:xfrm>
          <a:prstGeom prst="rect">
            <a:avLst/>
          </a:prstGeom>
          <a:noFill/>
          <a:ln>
            <a:noFill/>
          </a:ln>
        </p:spPr>
      </p:pic>
      <p:sp>
        <p:nvSpPr>
          <p:cNvPr id="471" name="Google Shape;471;p16"/>
          <p:cNvSpPr/>
          <p:nvPr/>
        </p:nvSpPr>
        <p:spPr>
          <a:xfrm>
            <a:off x="1857375" y="3101811"/>
            <a:ext cx="6036469" cy="22287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63"/>
              <a:buFont typeface="Inter"/>
              <a:buNone/>
            </a:pPr>
            <a:r>
              <a:rPr b="1" i="0" lang="en-US" sz="1463" u="none" cap="none" strike="noStrike">
                <a:solidFill>
                  <a:srgbClr val="FFFFFF"/>
                </a:solidFill>
                <a:latin typeface="Inter"/>
                <a:ea typeface="Inter"/>
                <a:cs typeface="Inter"/>
                <a:sym typeface="Inter"/>
              </a:rPr>
              <a:t>First-Mover Advantage</a:t>
            </a:r>
            <a:endParaRPr b="0" i="0" sz="1463" u="none" cap="none" strike="noStrike">
              <a:solidFill>
                <a:schemeClr val="dk1"/>
              </a:solidFill>
              <a:latin typeface="Calibri"/>
              <a:ea typeface="Calibri"/>
              <a:cs typeface="Calibri"/>
              <a:sym typeface="Calibri"/>
            </a:endParaRPr>
          </a:p>
        </p:txBody>
      </p:sp>
      <p:sp>
        <p:nvSpPr>
          <p:cNvPr id="472" name="Google Shape;472;p16"/>
          <p:cNvSpPr/>
          <p:nvPr/>
        </p:nvSpPr>
        <p:spPr>
          <a:xfrm>
            <a:off x="1857375" y="3381840"/>
            <a:ext cx="6036469" cy="3857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42"/>
              <a:buFont typeface="Inter"/>
              <a:buNone/>
            </a:pPr>
            <a:r>
              <a:rPr b="0" i="0" lang="en-US" sz="942" u="none" cap="none" strike="noStrike">
                <a:solidFill>
                  <a:srgbClr val="FFFFFF"/>
                </a:solidFill>
                <a:latin typeface="Inter"/>
                <a:ea typeface="Inter"/>
                <a:cs typeface="Inter"/>
                <a:sym typeface="Inter"/>
              </a:rPr>
              <a:t> AI platforms favor established authorities. Being first in your industry creates a moat that's difficult for competitors to overcome. The brands optimized today will be the default answers tomorrow. </a:t>
            </a:r>
            <a:endParaRPr b="0" i="0" sz="942" u="none" cap="none" strike="noStrike">
              <a:solidFill>
                <a:schemeClr val="dk1"/>
              </a:solidFill>
              <a:latin typeface="Calibri"/>
              <a:ea typeface="Calibri"/>
              <a:cs typeface="Calibri"/>
              <a:sym typeface="Calibri"/>
            </a:endParaRPr>
          </a:p>
        </p:txBody>
      </p:sp>
      <p:sp>
        <p:nvSpPr>
          <p:cNvPr id="473" name="Google Shape;473;p16"/>
          <p:cNvSpPr/>
          <p:nvPr/>
        </p:nvSpPr>
        <p:spPr>
          <a:xfrm>
            <a:off x="2849463" y="4283739"/>
            <a:ext cx="3445073" cy="20716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 The question isn't if you'll invest in AEO—</a:t>
            </a:r>
            <a:endParaRPr b="0" i="0" sz="1350" u="none" cap="none" strike="noStrike">
              <a:solidFill>
                <a:schemeClr val="dk1"/>
              </a:solidFill>
              <a:latin typeface="Calibri"/>
              <a:ea typeface="Calibri"/>
              <a:cs typeface="Calibri"/>
              <a:sym typeface="Calibri"/>
            </a:endParaRPr>
          </a:p>
        </p:txBody>
      </p:sp>
      <p:sp>
        <p:nvSpPr>
          <p:cNvPr id="474" name="Google Shape;474;p16"/>
          <p:cNvSpPr/>
          <p:nvPr/>
        </p:nvSpPr>
        <p:spPr>
          <a:xfrm>
            <a:off x="3234333" y="4523752"/>
            <a:ext cx="296466" cy="20716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 it's </a:t>
            </a:r>
            <a:endParaRPr b="0" i="0" sz="1350" u="none" cap="none" strike="noStrike">
              <a:solidFill>
                <a:schemeClr val="dk1"/>
              </a:solidFill>
              <a:latin typeface="Calibri"/>
              <a:ea typeface="Calibri"/>
              <a:cs typeface="Calibri"/>
              <a:sym typeface="Calibri"/>
            </a:endParaRPr>
          </a:p>
        </p:txBody>
      </p:sp>
      <p:sp>
        <p:nvSpPr>
          <p:cNvPr id="475" name="Google Shape;475;p16"/>
          <p:cNvSpPr/>
          <p:nvPr/>
        </p:nvSpPr>
        <p:spPr>
          <a:xfrm>
            <a:off x="3530798" y="4523752"/>
            <a:ext cx="2323505" cy="20716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1350"/>
              <a:buFont typeface="Inter"/>
              <a:buNone/>
            </a:pPr>
            <a:r>
              <a:rPr b="1" i="0" lang="en-US" sz="1350" u="none" cap="none" strike="noStrike">
                <a:solidFill>
                  <a:srgbClr val="E94560"/>
                </a:solidFill>
                <a:latin typeface="Inter"/>
                <a:ea typeface="Inter"/>
                <a:cs typeface="Inter"/>
                <a:sym typeface="Inter"/>
              </a:rPr>
              <a:t>whether you'll lead or follow</a:t>
            </a:r>
            <a:endParaRPr b="0" i="0" sz="1350" u="none" cap="none" strike="noStrike">
              <a:solidFill>
                <a:schemeClr val="dk1"/>
              </a:solidFill>
              <a:latin typeface="Calibri"/>
              <a:ea typeface="Calibri"/>
              <a:cs typeface="Calibri"/>
              <a:sym typeface="Calibri"/>
            </a:endParaRPr>
          </a:p>
        </p:txBody>
      </p:sp>
      <p:sp>
        <p:nvSpPr>
          <p:cNvPr id="476" name="Google Shape;476;p16"/>
          <p:cNvSpPr/>
          <p:nvPr/>
        </p:nvSpPr>
        <p:spPr>
          <a:xfrm>
            <a:off x="5854303" y="4523752"/>
            <a:ext cx="55364" cy="20716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pic>
        <p:nvPicPr>
          <p:cNvPr descr="preencoded.png" id="482" name="Google Shape;482;p17"/>
          <p:cNvPicPr preferRelativeResize="0"/>
          <p:nvPr/>
        </p:nvPicPr>
        <p:blipFill rotWithShape="1">
          <a:blip r:embed="rId3">
            <a:alphaModFix/>
          </a:blip>
          <a:srcRect b="0" l="0" r="0" t="0"/>
          <a:stretch/>
        </p:blipFill>
        <p:spPr>
          <a:xfrm>
            <a:off x="0" y="0"/>
            <a:ext cx="9144000" cy="6172200"/>
          </a:xfrm>
          <a:prstGeom prst="rect">
            <a:avLst/>
          </a:prstGeom>
          <a:noFill/>
          <a:ln>
            <a:noFill/>
          </a:ln>
        </p:spPr>
      </p:pic>
      <p:sp>
        <p:nvSpPr>
          <p:cNvPr id="483" name="Google Shape;483;p17"/>
          <p:cNvSpPr/>
          <p:nvPr/>
        </p:nvSpPr>
        <p:spPr>
          <a:xfrm>
            <a:off x="714375" y="428625"/>
            <a:ext cx="7715250" cy="6000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3150"/>
              <a:buFont typeface="Inter"/>
              <a:buNone/>
            </a:pPr>
            <a:r>
              <a:rPr b="1" i="0" lang="en-US" sz="3150" u="none" cap="none" strike="noStrike">
                <a:solidFill>
                  <a:srgbClr val="E94560"/>
                </a:solidFill>
                <a:latin typeface="Inter"/>
                <a:ea typeface="Inter"/>
                <a:cs typeface="Inter"/>
                <a:sym typeface="Inter"/>
              </a:rPr>
              <a:t>Get Started Today</a:t>
            </a:r>
            <a:endParaRPr b="0" i="0" sz="3150" u="none" cap="none" strike="noStrike">
              <a:solidFill>
                <a:schemeClr val="dk1"/>
              </a:solidFill>
              <a:latin typeface="Calibri"/>
              <a:ea typeface="Calibri"/>
              <a:cs typeface="Calibri"/>
              <a:sym typeface="Calibri"/>
            </a:endParaRPr>
          </a:p>
        </p:txBody>
      </p:sp>
      <p:sp>
        <p:nvSpPr>
          <p:cNvPr id="484" name="Google Shape;484;p17"/>
          <p:cNvSpPr/>
          <p:nvPr/>
        </p:nvSpPr>
        <p:spPr>
          <a:xfrm>
            <a:off x="1743075" y="1457325"/>
            <a:ext cx="5657850" cy="821531"/>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7"/>
          <p:cNvSpPr/>
          <p:nvPr/>
        </p:nvSpPr>
        <p:spPr>
          <a:xfrm>
            <a:off x="1993106" y="1671638"/>
            <a:ext cx="392906" cy="392906"/>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7"/>
          <p:cNvSpPr/>
          <p:nvPr/>
        </p:nvSpPr>
        <p:spPr>
          <a:xfrm>
            <a:off x="1993106" y="1671638"/>
            <a:ext cx="392906" cy="39290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87"/>
              <a:buFont typeface="Noto Sans"/>
              <a:buNone/>
            </a:pPr>
            <a:r>
              <a:rPr b="1" i="0" lang="en-US" sz="1687" u="none" cap="none" strike="noStrike">
                <a:solidFill>
                  <a:srgbClr val="FFFFFF"/>
                </a:solidFill>
                <a:latin typeface="Noto Sans"/>
                <a:ea typeface="Noto Sans"/>
                <a:cs typeface="Noto Sans"/>
                <a:sym typeface="Noto Sans"/>
              </a:rPr>
              <a:t>1</a:t>
            </a:r>
            <a:endParaRPr b="0" i="0" sz="1687" u="none" cap="none" strike="noStrike">
              <a:solidFill>
                <a:schemeClr val="dk1"/>
              </a:solidFill>
              <a:latin typeface="Calibri"/>
              <a:ea typeface="Calibri"/>
              <a:cs typeface="Calibri"/>
              <a:sym typeface="Calibri"/>
            </a:endParaRPr>
          </a:p>
        </p:txBody>
      </p:sp>
      <p:sp>
        <p:nvSpPr>
          <p:cNvPr id="487" name="Google Shape;487;p17"/>
          <p:cNvSpPr/>
          <p:nvPr/>
        </p:nvSpPr>
        <p:spPr>
          <a:xfrm>
            <a:off x="2564606" y="1671638"/>
            <a:ext cx="4450556" cy="23002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94"/>
              <a:buFont typeface="Inter"/>
              <a:buNone/>
            </a:pPr>
            <a:r>
              <a:rPr b="1" i="0" lang="en-US" sz="1294" u="none" cap="none" strike="noStrike">
                <a:solidFill>
                  <a:srgbClr val="FFFFFF"/>
                </a:solidFill>
                <a:latin typeface="Inter"/>
                <a:ea typeface="Inter"/>
                <a:cs typeface="Inter"/>
                <a:sym typeface="Inter"/>
              </a:rPr>
              <a:t>Schedule a consultation to discuss your agency's needs</a:t>
            </a:r>
            <a:endParaRPr b="0" i="0" sz="1294" u="none" cap="none" strike="noStrike">
              <a:solidFill>
                <a:schemeClr val="dk1"/>
              </a:solidFill>
              <a:latin typeface="Calibri"/>
              <a:ea typeface="Calibri"/>
              <a:cs typeface="Calibri"/>
              <a:sym typeface="Calibri"/>
            </a:endParaRPr>
          </a:p>
        </p:txBody>
      </p:sp>
      <p:sp>
        <p:nvSpPr>
          <p:cNvPr id="488" name="Google Shape;488;p17"/>
          <p:cNvSpPr/>
          <p:nvPr/>
        </p:nvSpPr>
        <p:spPr>
          <a:xfrm>
            <a:off x="1743075" y="2528888"/>
            <a:ext cx="5657850" cy="821531"/>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7"/>
          <p:cNvSpPr/>
          <p:nvPr/>
        </p:nvSpPr>
        <p:spPr>
          <a:xfrm>
            <a:off x="1993106" y="2743200"/>
            <a:ext cx="392906" cy="392906"/>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7"/>
          <p:cNvSpPr/>
          <p:nvPr/>
        </p:nvSpPr>
        <p:spPr>
          <a:xfrm>
            <a:off x="1993106" y="2743200"/>
            <a:ext cx="392906" cy="39290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87"/>
              <a:buFont typeface="Noto Sans"/>
              <a:buNone/>
            </a:pPr>
            <a:r>
              <a:rPr b="1" i="0" lang="en-US" sz="1687" u="none" cap="none" strike="noStrike">
                <a:solidFill>
                  <a:srgbClr val="FFFFFF"/>
                </a:solidFill>
                <a:latin typeface="Noto Sans"/>
                <a:ea typeface="Noto Sans"/>
                <a:cs typeface="Noto Sans"/>
                <a:sym typeface="Noto Sans"/>
              </a:rPr>
              <a:t>2</a:t>
            </a:r>
            <a:endParaRPr b="0" i="0" sz="1687" u="none" cap="none" strike="noStrike">
              <a:solidFill>
                <a:schemeClr val="dk1"/>
              </a:solidFill>
              <a:latin typeface="Calibri"/>
              <a:ea typeface="Calibri"/>
              <a:cs typeface="Calibri"/>
              <a:sym typeface="Calibri"/>
            </a:endParaRPr>
          </a:p>
        </p:txBody>
      </p:sp>
      <p:sp>
        <p:nvSpPr>
          <p:cNvPr id="491" name="Google Shape;491;p17"/>
          <p:cNvSpPr/>
          <p:nvPr/>
        </p:nvSpPr>
        <p:spPr>
          <a:xfrm>
            <a:off x="2564606" y="2743200"/>
            <a:ext cx="4586288" cy="23002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94"/>
              <a:buFont typeface="Inter"/>
              <a:buNone/>
            </a:pPr>
            <a:r>
              <a:rPr b="1" i="0" lang="en-US" sz="1294" u="none" cap="none" strike="noStrike">
                <a:solidFill>
                  <a:srgbClr val="FFFFFF"/>
                </a:solidFill>
                <a:latin typeface="Inter"/>
                <a:ea typeface="Inter"/>
                <a:cs typeface="Inter"/>
                <a:sym typeface="Inter"/>
              </a:rPr>
              <a:t>Receive custom white-label pricing and partnership terms</a:t>
            </a:r>
            <a:endParaRPr b="0" i="0" sz="1294" u="none" cap="none" strike="noStrike">
              <a:solidFill>
                <a:schemeClr val="dk1"/>
              </a:solidFill>
              <a:latin typeface="Calibri"/>
              <a:ea typeface="Calibri"/>
              <a:cs typeface="Calibri"/>
              <a:sym typeface="Calibri"/>
            </a:endParaRPr>
          </a:p>
        </p:txBody>
      </p:sp>
      <p:sp>
        <p:nvSpPr>
          <p:cNvPr id="492" name="Google Shape;492;p17"/>
          <p:cNvSpPr/>
          <p:nvPr/>
        </p:nvSpPr>
        <p:spPr>
          <a:xfrm>
            <a:off x="1743075" y="3600450"/>
            <a:ext cx="5657850" cy="821531"/>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7"/>
          <p:cNvSpPr/>
          <p:nvPr/>
        </p:nvSpPr>
        <p:spPr>
          <a:xfrm>
            <a:off x="1993106" y="3814763"/>
            <a:ext cx="392906" cy="392906"/>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7"/>
          <p:cNvSpPr/>
          <p:nvPr/>
        </p:nvSpPr>
        <p:spPr>
          <a:xfrm>
            <a:off x="1993106" y="3814763"/>
            <a:ext cx="392906" cy="39290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87"/>
              <a:buFont typeface="Noto Sans"/>
              <a:buNone/>
            </a:pPr>
            <a:r>
              <a:rPr b="1" i="0" lang="en-US" sz="1687" u="none" cap="none" strike="noStrike">
                <a:solidFill>
                  <a:srgbClr val="FFFFFF"/>
                </a:solidFill>
                <a:latin typeface="Noto Sans"/>
                <a:ea typeface="Noto Sans"/>
                <a:cs typeface="Noto Sans"/>
                <a:sym typeface="Noto Sans"/>
              </a:rPr>
              <a:t>3</a:t>
            </a:r>
            <a:endParaRPr b="0" i="0" sz="1687" u="none" cap="none" strike="noStrike">
              <a:solidFill>
                <a:schemeClr val="dk1"/>
              </a:solidFill>
              <a:latin typeface="Calibri"/>
              <a:ea typeface="Calibri"/>
              <a:cs typeface="Calibri"/>
              <a:sym typeface="Calibri"/>
            </a:endParaRPr>
          </a:p>
        </p:txBody>
      </p:sp>
      <p:sp>
        <p:nvSpPr>
          <p:cNvPr id="495" name="Google Shape;495;p17"/>
          <p:cNvSpPr/>
          <p:nvPr/>
        </p:nvSpPr>
        <p:spPr>
          <a:xfrm>
            <a:off x="2564606" y="3814763"/>
            <a:ext cx="4171950" cy="23002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94"/>
              <a:buFont typeface="Inter"/>
              <a:buNone/>
            </a:pPr>
            <a:r>
              <a:rPr b="1" i="0" lang="en-US" sz="1294" u="none" cap="none" strike="noStrike">
                <a:solidFill>
                  <a:srgbClr val="FFFFFF"/>
                </a:solidFill>
                <a:latin typeface="Inter"/>
                <a:ea typeface="Inter"/>
                <a:cs typeface="Inter"/>
                <a:sym typeface="Inter"/>
              </a:rPr>
              <a:t>Launch AEO services with your first client in 30 days</a:t>
            </a:r>
            <a:endParaRPr b="0" i="0" sz="1294" u="none" cap="none" strike="noStrike">
              <a:solidFill>
                <a:schemeClr val="dk1"/>
              </a:solidFill>
              <a:latin typeface="Calibri"/>
              <a:ea typeface="Calibri"/>
              <a:cs typeface="Calibri"/>
              <a:sym typeface="Calibri"/>
            </a:endParaRPr>
          </a:p>
        </p:txBody>
      </p:sp>
      <p:sp>
        <p:nvSpPr>
          <p:cNvPr id="496" name="Google Shape;496;p17"/>
          <p:cNvSpPr/>
          <p:nvPr/>
        </p:nvSpPr>
        <p:spPr>
          <a:xfrm>
            <a:off x="1743075" y="4672013"/>
            <a:ext cx="5657850" cy="821531"/>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7"/>
          <p:cNvSpPr/>
          <p:nvPr/>
        </p:nvSpPr>
        <p:spPr>
          <a:xfrm>
            <a:off x="1993106" y="4886325"/>
            <a:ext cx="392906" cy="392906"/>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7"/>
          <p:cNvSpPr/>
          <p:nvPr/>
        </p:nvSpPr>
        <p:spPr>
          <a:xfrm>
            <a:off x="1993106" y="4886325"/>
            <a:ext cx="392906" cy="39290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87"/>
              <a:buFont typeface="Noto Sans"/>
              <a:buNone/>
            </a:pPr>
            <a:r>
              <a:rPr b="1" i="0" lang="en-US" sz="1687" u="none" cap="none" strike="noStrike">
                <a:solidFill>
                  <a:srgbClr val="FFFFFF"/>
                </a:solidFill>
                <a:latin typeface="Noto Sans"/>
                <a:ea typeface="Noto Sans"/>
                <a:cs typeface="Noto Sans"/>
                <a:sym typeface="Noto Sans"/>
              </a:rPr>
              <a:t>4</a:t>
            </a:r>
            <a:endParaRPr b="0" i="0" sz="1687" u="none" cap="none" strike="noStrike">
              <a:solidFill>
                <a:schemeClr val="dk1"/>
              </a:solidFill>
              <a:latin typeface="Calibri"/>
              <a:ea typeface="Calibri"/>
              <a:cs typeface="Calibri"/>
              <a:sym typeface="Calibri"/>
            </a:endParaRPr>
          </a:p>
        </p:txBody>
      </p:sp>
      <p:sp>
        <p:nvSpPr>
          <p:cNvPr id="499" name="Google Shape;499;p17"/>
          <p:cNvSpPr/>
          <p:nvPr/>
        </p:nvSpPr>
        <p:spPr>
          <a:xfrm>
            <a:off x="2564606" y="4886325"/>
            <a:ext cx="4452342" cy="23002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94"/>
              <a:buFont typeface="Inter"/>
              <a:buNone/>
            </a:pPr>
            <a:r>
              <a:rPr b="1" i="0" lang="en-US" sz="1294" u="none" cap="none" strike="noStrike">
                <a:solidFill>
                  <a:srgbClr val="FFFFFF"/>
                </a:solidFill>
                <a:latin typeface="Inter"/>
                <a:ea typeface="Inter"/>
                <a:cs typeface="Inter"/>
                <a:sym typeface="Inter"/>
              </a:rPr>
              <a:t>Scale to multiple clients with our proven delivery system</a:t>
            </a:r>
            <a:endParaRPr b="0" i="0" sz="1294"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descr="preencoded.png" id="505" name="Google Shape;505;p1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06" name="Google Shape;506;p18"/>
          <p:cNvSpPr/>
          <p:nvPr/>
        </p:nvSpPr>
        <p:spPr>
          <a:xfrm>
            <a:off x="1000125" y="810816"/>
            <a:ext cx="7143750" cy="3521869"/>
          </a:xfrm>
          <a:prstGeom prst="rect">
            <a:avLst/>
          </a:prstGeom>
          <a:solidFill>
            <a:srgbClr val="0F34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8"/>
          <p:cNvSpPr/>
          <p:nvPr/>
        </p:nvSpPr>
        <p:spPr>
          <a:xfrm>
            <a:off x="1571625" y="1239441"/>
            <a:ext cx="6000750" cy="5143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94560"/>
              </a:buClr>
              <a:buSzPts val="2700"/>
              <a:buFont typeface="Inter"/>
              <a:buNone/>
            </a:pPr>
            <a:r>
              <a:rPr b="1" i="0" lang="en-US" sz="2700" u="none" cap="none" strike="noStrike">
                <a:solidFill>
                  <a:srgbClr val="E94560"/>
                </a:solidFill>
                <a:latin typeface="Inter"/>
                <a:ea typeface="Inter"/>
                <a:cs typeface="Inter"/>
                <a:sym typeface="Inter"/>
              </a:rPr>
              <a:t>Contact  </a:t>
            </a:r>
            <a:r>
              <a:rPr b="1" lang="en-US" sz="2700">
                <a:solidFill>
                  <a:srgbClr val="E94560"/>
                </a:solidFill>
                <a:latin typeface="Inter"/>
                <a:ea typeface="Inter"/>
                <a:cs typeface="Inter"/>
                <a:sym typeface="Inter"/>
              </a:rPr>
              <a:t>Us</a:t>
            </a:r>
            <a:endParaRPr b="0" i="0" sz="2700" u="none" cap="none" strike="noStrike">
              <a:solidFill>
                <a:schemeClr val="dk1"/>
              </a:solidFill>
              <a:latin typeface="Calibri"/>
              <a:ea typeface="Calibri"/>
              <a:cs typeface="Calibri"/>
              <a:sym typeface="Calibri"/>
            </a:endParaRPr>
          </a:p>
        </p:txBody>
      </p:sp>
      <p:sp>
        <p:nvSpPr>
          <p:cNvPr id="508" name="Google Shape;508;p18"/>
          <p:cNvSpPr/>
          <p:nvPr/>
        </p:nvSpPr>
        <p:spPr>
          <a:xfrm>
            <a:off x="3061676" y="2151083"/>
            <a:ext cx="571500" cy="571500"/>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9" name="Google Shape;509;p18"/>
          <p:cNvPicPr preferRelativeResize="0"/>
          <p:nvPr/>
        </p:nvPicPr>
        <p:blipFill rotWithShape="1">
          <a:blip r:embed="rId4">
            <a:alphaModFix/>
          </a:blip>
          <a:srcRect b="0" l="0" r="0" t="0"/>
          <a:stretch/>
        </p:blipFill>
        <p:spPr>
          <a:xfrm>
            <a:off x="3218839" y="2308246"/>
            <a:ext cx="257175" cy="257175"/>
          </a:xfrm>
          <a:prstGeom prst="rect">
            <a:avLst/>
          </a:prstGeom>
          <a:noFill/>
          <a:ln>
            <a:noFill/>
          </a:ln>
        </p:spPr>
      </p:pic>
      <p:sp>
        <p:nvSpPr>
          <p:cNvPr id="510" name="Google Shape;510;p18"/>
          <p:cNvSpPr/>
          <p:nvPr/>
        </p:nvSpPr>
        <p:spPr>
          <a:xfrm>
            <a:off x="2032084" y="2865458"/>
            <a:ext cx="2630700" cy="257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partners@agency.com</a:t>
            </a:r>
            <a:endParaRPr b="0" i="0" sz="1350" u="none" cap="none" strike="noStrike">
              <a:solidFill>
                <a:schemeClr val="dk1"/>
              </a:solidFill>
              <a:latin typeface="Calibri"/>
              <a:ea typeface="Calibri"/>
              <a:cs typeface="Calibri"/>
              <a:sym typeface="Calibri"/>
            </a:endParaRPr>
          </a:p>
        </p:txBody>
      </p:sp>
      <p:sp>
        <p:nvSpPr>
          <p:cNvPr id="511" name="Google Shape;511;p18"/>
          <p:cNvSpPr/>
          <p:nvPr/>
        </p:nvSpPr>
        <p:spPr>
          <a:xfrm>
            <a:off x="5590564" y="2151083"/>
            <a:ext cx="571500" cy="571500"/>
          </a:xfrm>
          <a:prstGeom prst="rect">
            <a:avLst/>
          </a:prstGeom>
          <a:solidFill>
            <a:srgbClr val="E945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2" name="Google Shape;512;p18"/>
          <p:cNvPicPr preferRelativeResize="0"/>
          <p:nvPr/>
        </p:nvPicPr>
        <p:blipFill rotWithShape="1">
          <a:blip r:embed="rId5">
            <a:alphaModFix/>
          </a:blip>
          <a:srcRect b="0" l="0" r="0" t="0"/>
          <a:stretch/>
        </p:blipFill>
        <p:spPr>
          <a:xfrm>
            <a:off x="5747726" y="2308246"/>
            <a:ext cx="257175" cy="257175"/>
          </a:xfrm>
          <a:prstGeom prst="rect">
            <a:avLst/>
          </a:prstGeom>
          <a:noFill/>
          <a:ln>
            <a:noFill/>
          </a:ln>
        </p:spPr>
      </p:pic>
      <p:sp>
        <p:nvSpPr>
          <p:cNvPr id="513" name="Google Shape;513;p18"/>
          <p:cNvSpPr/>
          <p:nvPr/>
        </p:nvSpPr>
        <p:spPr>
          <a:xfrm>
            <a:off x="4809157" y="2905561"/>
            <a:ext cx="2153100" cy="182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50"/>
              <a:buFont typeface="Inter"/>
              <a:buNone/>
            </a:pPr>
            <a:r>
              <a:rPr b="1" i="0" lang="en-US" sz="1350" u="none" cap="none" strike="noStrike">
                <a:solidFill>
                  <a:srgbClr val="FFFFFF"/>
                </a:solidFill>
                <a:latin typeface="Inter"/>
                <a:ea typeface="Inter"/>
                <a:cs typeface="Inter"/>
                <a:sym typeface="Inter"/>
              </a:rPr>
              <a:t>(555) 123-4567</a:t>
            </a:r>
            <a:endParaRPr b="0" i="0" sz="1350" u="none" cap="none" strike="noStrike">
              <a:solidFill>
                <a:schemeClr val="dk1"/>
              </a:solidFill>
              <a:latin typeface="Calibri"/>
              <a:ea typeface="Calibri"/>
              <a:cs typeface="Calibri"/>
              <a:sym typeface="Calibri"/>
            </a:endParaRPr>
          </a:p>
        </p:txBody>
      </p:sp>
      <p:sp>
        <p:nvSpPr>
          <p:cNvPr id="514" name="Google Shape;514;p18"/>
          <p:cNvSpPr/>
          <p:nvPr/>
        </p:nvSpPr>
        <p:spPr>
          <a:xfrm>
            <a:off x="1571625" y="3439716"/>
            <a:ext cx="6000750" cy="464344"/>
          </a:xfrm>
          <a:prstGeom prst="rect">
            <a:avLst/>
          </a:prstGeom>
          <a:noFill/>
          <a:ln>
            <a:noFill/>
          </a:ln>
        </p:spPr>
        <p:txBody>
          <a:bodyPr anchorCtr="0" anchor="ctr" bIns="0" lIns="0" spcFirstLastPara="1" rIns="0" wrap="square" tIns="255125">
            <a:noAutofit/>
          </a:bodyPr>
          <a:lstStyle/>
          <a:p>
            <a:pPr indent="0" lvl="0" marL="0" marR="0" rtl="0" algn="ctr">
              <a:spcBef>
                <a:spcPts val="0"/>
              </a:spcBef>
              <a:spcAft>
                <a:spcPts val="0"/>
              </a:spcAft>
              <a:buClr>
                <a:srgbClr val="FFFFFF"/>
              </a:buClr>
              <a:buSzPts val="1238"/>
              <a:buFont typeface="Inter"/>
              <a:buNone/>
            </a:pPr>
            <a:r>
              <a:rPr b="0" i="1" lang="en-US" sz="1238" u="none" cap="none" strike="noStrike">
                <a:solidFill>
                  <a:srgbClr val="FFFFFF"/>
                </a:solidFill>
                <a:latin typeface="Inter"/>
                <a:ea typeface="Inter"/>
                <a:cs typeface="Inter"/>
                <a:sym typeface="Inter"/>
              </a:rPr>
              <a:t>Your </a:t>
            </a:r>
            <a:r>
              <a:rPr i="1" lang="en-US" sz="1238">
                <a:solidFill>
                  <a:srgbClr val="FFFFFF"/>
                </a:solidFill>
                <a:latin typeface="Inter"/>
                <a:ea typeface="Inter"/>
                <a:cs typeface="Inter"/>
                <a:sym typeface="Inter"/>
              </a:rPr>
              <a:t>Growth </a:t>
            </a:r>
            <a:r>
              <a:rPr b="0" i="1" lang="en-US" sz="1238" u="none" cap="none" strike="noStrike">
                <a:solidFill>
                  <a:srgbClr val="FFFFFF"/>
                </a:solidFill>
                <a:latin typeface="Inter"/>
                <a:ea typeface="Inter"/>
                <a:cs typeface="Inter"/>
                <a:sym typeface="Inter"/>
              </a:rPr>
              <a:t>Partner for the Future of Search</a:t>
            </a:r>
            <a:endParaRPr b="0" i="0" sz="1238"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